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88"/>
  </p:notesMasterIdLst>
  <p:sldIdLst>
    <p:sldId id="256" r:id="rId2"/>
    <p:sldId id="349" r:id="rId3"/>
    <p:sldId id="312" r:id="rId4"/>
    <p:sldId id="348" r:id="rId5"/>
    <p:sldId id="313" r:id="rId6"/>
    <p:sldId id="314" r:id="rId7"/>
    <p:sldId id="336" r:id="rId8"/>
    <p:sldId id="337" r:id="rId9"/>
    <p:sldId id="335" r:id="rId10"/>
    <p:sldId id="350" r:id="rId11"/>
    <p:sldId id="315" r:id="rId12"/>
    <p:sldId id="339" r:id="rId13"/>
    <p:sldId id="340" r:id="rId14"/>
    <p:sldId id="342" r:id="rId15"/>
    <p:sldId id="341" r:id="rId16"/>
    <p:sldId id="317" r:id="rId17"/>
    <p:sldId id="318" r:id="rId18"/>
    <p:sldId id="319" r:id="rId19"/>
    <p:sldId id="261" r:id="rId20"/>
    <p:sldId id="320" r:id="rId21"/>
    <p:sldId id="322" r:id="rId22"/>
    <p:sldId id="321" r:id="rId23"/>
    <p:sldId id="323" r:id="rId24"/>
    <p:sldId id="324" r:id="rId25"/>
    <p:sldId id="326" r:id="rId26"/>
    <p:sldId id="351" r:id="rId27"/>
    <p:sldId id="327" r:id="rId28"/>
    <p:sldId id="328" r:id="rId29"/>
    <p:sldId id="392" r:id="rId30"/>
    <p:sldId id="393" r:id="rId31"/>
    <p:sldId id="394" r:id="rId32"/>
    <p:sldId id="395" r:id="rId33"/>
    <p:sldId id="396" r:id="rId34"/>
    <p:sldId id="398" r:id="rId35"/>
    <p:sldId id="399" r:id="rId36"/>
    <p:sldId id="397" r:id="rId37"/>
    <p:sldId id="390" r:id="rId38"/>
    <p:sldId id="345" r:id="rId39"/>
    <p:sldId id="346" r:id="rId40"/>
    <p:sldId id="347" r:id="rId41"/>
    <p:sldId id="329" r:id="rId42"/>
    <p:sldId id="338" r:id="rId43"/>
    <p:sldId id="330" r:id="rId44"/>
    <p:sldId id="331" r:id="rId45"/>
    <p:sldId id="343" r:id="rId46"/>
    <p:sldId id="344" r:id="rId47"/>
    <p:sldId id="332" r:id="rId48"/>
    <p:sldId id="333" r:id="rId49"/>
    <p:sldId id="391" r:id="rId50"/>
    <p:sldId id="334" r:id="rId51"/>
    <p:sldId id="357" r:id="rId52"/>
    <p:sldId id="352" r:id="rId53"/>
    <p:sldId id="353" r:id="rId54"/>
    <p:sldId id="354" r:id="rId55"/>
    <p:sldId id="355" r:id="rId56"/>
    <p:sldId id="356" r:id="rId57"/>
    <p:sldId id="359" r:id="rId58"/>
    <p:sldId id="360" r:id="rId59"/>
    <p:sldId id="358" r:id="rId60"/>
    <p:sldId id="361" r:id="rId61"/>
    <p:sldId id="362" r:id="rId62"/>
    <p:sldId id="363" r:id="rId63"/>
    <p:sldId id="364" r:id="rId64"/>
    <p:sldId id="365" r:id="rId65"/>
    <p:sldId id="366" r:id="rId66"/>
    <p:sldId id="367" r:id="rId67"/>
    <p:sldId id="368" r:id="rId68"/>
    <p:sldId id="369" r:id="rId69"/>
    <p:sldId id="370" r:id="rId70"/>
    <p:sldId id="372" r:id="rId71"/>
    <p:sldId id="373" r:id="rId72"/>
    <p:sldId id="371" r:id="rId73"/>
    <p:sldId id="375" r:id="rId74"/>
    <p:sldId id="376" r:id="rId75"/>
    <p:sldId id="377" r:id="rId76"/>
    <p:sldId id="378" r:id="rId77"/>
    <p:sldId id="379" r:id="rId78"/>
    <p:sldId id="380" r:id="rId79"/>
    <p:sldId id="381" r:id="rId80"/>
    <p:sldId id="382" r:id="rId81"/>
    <p:sldId id="384" r:id="rId82"/>
    <p:sldId id="383" r:id="rId83"/>
    <p:sldId id="385" r:id="rId84"/>
    <p:sldId id="386" r:id="rId85"/>
    <p:sldId id="387" r:id="rId86"/>
    <p:sldId id="389" r:id="rId87"/>
  </p:sldIdLst>
  <p:sldSz cx="9144000" cy="5143500" type="screen16x9"/>
  <p:notesSz cx="6858000" cy="9144000"/>
  <p:embeddedFontLst>
    <p:embeddedFont>
      <p:font typeface="Barlow" pitchFamily="2" charset="77"/>
      <p:regular r:id="rId89"/>
      <p:bold r:id="rId90"/>
      <p:italic r:id="rId91"/>
      <p:boldItalic r:id="rId92"/>
    </p:embeddedFont>
    <p:embeddedFont>
      <p:font typeface="Nunito Light" panose="020F0302020204030204" pitchFamily="34" charset="0"/>
      <p:regular r:id="rId93"/>
      <p:italic r:id="rId94"/>
    </p:embeddedFont>
    <p:embeddedFont>
      <p:font typeface="Poppins" pitchFamily="2" charset="77"/>
      <p:regular r:id="rId95"/>
      <p:bold r:id="rId96"/>
      <p:italic r:id="rId97"/>
      <p:boldItalic r:id="rId98"/>
    </p:embeddedFont>
    <p:embeddedFont>
      <p:font typeface="Poppins Black" panose="020B0604020202020204" pitchFamily="34" charset="0"/>
      <p:bold r:id="rId99"/>
      <p:italic r:id="rId100"/>
      <p:boldItalic r:id="rId101"/>
    </p:embeddedFont>
    <p:embeddedFont>
      <p:font typeface="Poppins ExtraBold" panose="020B060402020202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500AFA-8CBB-4858-8DBF-A5EC267E1232}">
  <a:tblStyle styleId="{92500AFA-8CBB-4858-8DBF-A5EC267E1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AACD50-A279-4F6E-B8EC-96F5A6D52F4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29"/>
    <p:restoredTop sz="94658"/>
  </p:normalViewPr>
  <p:slideViewPr>
    <p:cSldViewPr snapToGrid="0">
      <p:cViewPr varScale="1">
        <p:scale>
          <a:sx n="140" d="100"/>
          <a:sy n="140" d="100"/>
        </p:scale>
        <p:origin x="336" y="6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5.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447CED56-1A14-2B68-E927-F5DFF068E32B}"/>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D06456D7-BAB3-4694-1C31-EDD4853809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B04E8AC8-9B06-2F73-EA79-2C12CEB7E1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997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DB2BCB77-208C-D540-5F04-15B5BBD25D9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21EFCB4C-31D8-2C14-2927-226794E827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F3486C5-14B5-EEC8-2A53-B5CA4374B5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823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63312E0E-14D3-4B00-81B2-4D31CBE355F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BD0EBD7-3164-A2ED-A616-9A1365C1F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821829A8-0700-106F-6663-26B3F35FA3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51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6C5CFA7C-25EE-0E1A-D3E0-6E260996849A}"/>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2C0D182-7848-C83F-D2E1-D0512335F8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3AB023A-DB59-7D4F-6BB0-13C84571CA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033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6E89A14-BE12-8408-DD7E-B403643634D1}"/>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68A40F94-8FB4-F434-7871-90E0353845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2241960C-F55A-9704-3AEA-8F71503435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812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6F98E51-AB7F-32C7-294A-BC3320659ABF}"/>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58614F9-587F-BCDE-C645-A438299E49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6B7E19D8-EF9C-D99E-196A-E2AF605F97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572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C064B87-676E-7BFD-DB43-A3EB17B39B55}"/>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F75D84B3-2253-F5F3-820B-C8C728EF85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B9713365-7F38-B231-3BCA-A43DB17461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64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BFF2230-6855-BE15-CA8C-EF90D69E151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FB5B184-1887-87D4-0858-8D2A42C72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07A25682-56A7-A040-D869-2DA7E526CF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566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8CFCF7D4-C7ED-9891-958B-AF27FCB36813}"/>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BD06C17B-9D22-20DB-C837-F557A166D2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D2857CF4-F0E9-064E-811E-F07F38AFCB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75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a:extLst>
            <a:ext uri="{FF2B5EF4-FFF2-40B4-BE49-F238E27FC236}">
              <a16:creationId xmlns:a16="http://schemas.microsoft.com/office/drawing/2014/main" id="{F9FAF906-EE95-3A13-F672-A9A641F1200B}"/>
            </a:ext>
          </a:extLst>
        </p:cNvPr>
        <p:cNvGrpSpPr/>
        <p:nvPr/>
      </p:nvGrpSpPr>
      <p:grpSpPr>
        <a:xfrm>
          <a:off x="0" y="0"/>
          <a:ext cx="0" cy="0"/>
          <a:chOff x="0" y="0"/>
          <a:chExt cx="0" cy="0"/>
        </a:xfrm>
      </p:grpSpPr>
      <p:sp>
        <p:nvSpPr>
          <p:cNvPr id="963" name="Google Shape;963;g54dda1946d_6_344:notes">
            <a:extLst>
              <a:ext uri="{FF2B5EF4-FFF2-40B4-BE49-F238E27FC236}">
                <a16:creationId xmlns:a16="http://schemas.microsoft.com/office/drawing/2014/main" id="{14CD14BD-FEBB-FF1C-EBFB-A832C6DE2C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a:extLst>
              <a:ext uri="{FF2B5EF4-FFF2-40B4-BE49-F238E27FC236}">
                <a16:creationId xmlns:a16="http://schemas.microsoft.com/office/drawing/2014/main" id="{7A2287AE-17EC-3481-22ED-621AE286AA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305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5D92BAE-B2F3-6FC4-8C0F-AFE1B4337D5B}"/>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68F6402-0BC6-2A9A-1259-E1546A9FF0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9EE3D69-3D90-FAFC-F93A-B05C2A932D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681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BAAEB082-DB6F-5F0A-F3B5-96A0B3A5CFB6}"/>
            </a:ext>
          </a:extLst>
        </p:cNvPr>
        <p:cNvGrpSpPr/>
        <p:nvPr/>
      </p:nvGrpSpPr>
      <p:grpSpPr>
        <a:xfrm>
          <a:off x="0" y="0"/>
          <a:ext cx="0" cy="0"/>
          <a:chOff x="0" y="0"/>
          <a:chExt cx="0" cy="0"/>
        </a:xfrm>
      </p:grpSpPr>
      <p:sp>
        <p:nvSpPr>
          <p:cNvPr id="1095" name="Google Shape;1095;g54dda1946d_6_377:notes">
            <a:extLst>
              <a:ext uri="{FF2B5EF4-FFF2-40B4-BE49-F238E27FC236}">
                <a16:creationId xmlns:a16="http://schemas.microsoft.com/office/drawing/2014/main" id="{D036889E-2197-14CC-DD47-66EFCD110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54dda1946d_6_377:notes">
            <a:extLst>
              <a:ext uri="{FF2B5EF4-FFF2-40B4-BE49-F238E27FC236}">
                <a16:creationId xmlns:a16="http://schemas.microsoft.com/office/drawing/2014/main" id="{02B1BC1A-7F02-08E9-54A9-3F4EF40CFB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104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68155F3-0810-16EC-CFE3-F007743BDD32}"/>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D8F26B1-F975-2A78-8896-68284D25CC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96ADCD5C-181B-6952-2AC3-98BBE38634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26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DD1F76B-067A-7B4F-F3E3-77FF151EED0E}"/>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089AA0B-ACE0-71BE-F880-03EB8C2A62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FBE0F1FD-C78F-619C-E4AF-8DB753A861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55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C272C04-9504-94BD-CCAD-F7CEB19A4B8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FE16389C-3B2A-952F-4941-7AB64CE62C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295C5AC-F51E-50D4-7E6C-77608ED28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736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68B09EF3-0DF9-E6A6-3EA0-C93504F3DBD9}"/>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3CAEE856-BAB9-1D39-F7A8-FA6023E10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BFD57913-1B55-FD81-6C8E-EDFD586003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547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85E923B-AA29-0090-6491-70A77229DF5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A8146E9-4438-EC33-0FA5-2EB739551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D47FF912-9497-0868-01C4-15EF4E143F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192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5F68227-235C-BF81-4B21-688535D5D7C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6BFC702-E801-0713-6DFA-7974F58DA1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C4D2EE3-D50E-897C-AEE7-FDF8F418D3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178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F0EBC26C-D6A0-5081-CC5E-122E4F858FCB}"/>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3E1AA7E4-907B-200A-273C-6CC02E6840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3C5416C3-97CC-59DD-9774-DCEE065260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785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0F34C538-5539-0B4D-E14B-43E0AFE14D7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771AE5DD-AE16-D27F-FF92-C236A06B35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42E6F354-BFE7-56DA-5BB0-F2810FB893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403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5967B356-1B26-203F-CF0E-562E7B0FE41E}"/>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FCD1C199-6E50-6368-776E-FEE22B847E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C7C4CB20-3CA5-6159-A82C-32E59B6B73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42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6C0B511-0510-9B70-838E-43304403FB79}"/>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B75CB85A-2B2F-7B91-CFCE-AB2AF0772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24388A3-E855-E36D-6D14-BE71A89472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47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1ABB61FE-3CDF-242E-B766-759B7F6895F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D73AEB5D-1AF2-000D-3C7D-057741BC2E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D3D75813-5D68-3503-14F2-B3310D9BA4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834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8BB6595-4B66-188C-BED5-BB5A433A550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A7F40BF-40D8-4AC4-55DE-785CBEA1C0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645E3D2-8E41-F28C-ADA4-5B7D27A354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209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324B8C5-62A5-54E5-662B-C868C138DD9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53C0762B-D305-0FD0-4F0B-068B161A5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AC2E7016-0729-25E4-B927-108A0815A0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252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DEF8B2B-A1D7-6326-CA7F-D0E546D62BCA}"/>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0C661B7-40B2-9C9D-2758-09BB4FA921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ECA240C-7AEF-68AB-1EAC-1904399422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407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7B2AF130-42D2-3DB7-0D9D-88785EBFE47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A2FAA92-D7A3-6904-8D6C-77FC77A91F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6E0CA4ED-A4A3-E985-FEF8-4FBA9CCAC5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810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CF23B665-1C94-8108-BD12-C38502EACC5F}"/>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E891FF81-45AF-2ED8-06AE-E46865D98E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3C64F4A5-D5A2-1ECA-1FC4-EEDC3A72D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947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C5A2304-2C99-EA09-7DB6-99FDAF91610F}"/>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2E07A5D-7F61-76FF-8EF8-FE07FD6482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E9D17966-DFB3-D9D6-E29E-986B784235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61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1A3A736C-C737-AB70-9D13-CB4EE251475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E04B6623-5DF9-7AA1-BC24-22BAE13E59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A641443F-F93A-103D-91D3-0951F64AC7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821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ED1F2DA0-4129-91C3-5F7E-5C4964F1CFAD}"/>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97945F49-4327-7025-6516-97E71D5FE1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5A929FE7-9FBF-FC4C-C64F-0EA161534E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03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FD42336C-2B85-9049-50AF-E8779E370923}"/>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9A5973A8-F4D8-173B-654D-0168D29F1C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E37AC35A-491D-1791-3526-1846508AB0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8273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EFA395D0-9EF9-BC69-97DA-BBA93579BEDF}"/>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9ABAF77B-2600-152A-06BE-55C5D8BA8A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2752137D-453B-0AA8-A561-33956E544A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850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D93BC31B-72FA-4FA2-DC79-D808BF64375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04C31E0-665E-F7EB-A049-949749FDF3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B57BFC1-104C-A190-9E44-1BEEC77DB0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626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72F05D5-B926-5E54-B7E1-907BEEF8990E}"/>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EF95571F-D91C-3AD9-3652-D318768F0B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26EF9D9B-5E0D-CB54-5A12-A15E3294DD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21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AC027F20-C2A1-ADD2-A5D1-A82AF622DB66}"/>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31EAD367-0CCF-EA51-5B4C-DA6479607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8595036-11A7-8025-B6F4-6CB15299ED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69103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3EBF7FAB-247D-5965-C7C1-57C3CA388B9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50A3EEC9-9054-D75A-F669-CF312D72A9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C5C53468-672D-B210-FC0E-C644012F2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7962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7BE0C253-89DA-CE3D-FDC4-EFB8D1EE5983}"/>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D8335FF4-79D7-8671-3831-6D69C6842E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A55416F4-3401-2A03-8EA0-9E5DB2AE12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0001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020F489B-F8BF-7ECC-5D90-52E9CCE18409}"/>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0BA3F0C-4F18-F844-6C67-FCB44F909A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29640F4-7181-7D2A-4564-640AA1A903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11197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4D57636E-DA61-634E-4535-179D4985C8D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B8148999-2703-FD85-B687-C6ACA91652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42D6A75A-6A16-7188-A734-1997E132D1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996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5252E026-D1CB-F9F8-E53A-D647448539D6}"/>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79A3C4A3-C562-AC10-9019-AC988A6493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F3C2A934-2456-7B7F-594B-4EDB096B0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3111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A169707E-A3A0-E2AD-4501-B77769859414}"/>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08CA54F1-3C76-87E9-5314-67E5FF697D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614C1E32-D48F-9A3C-DDE0-DF9BB793C8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161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90DFBBA-8D6C-6A7D-956E-42F107D69EB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6043C711-5B2A-2A84-79A8-1F54114381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8E749DD9-D39C-77AC-9B7C-DD8C709B45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891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FC1F14D8-DA4B-D0F2-FFD7-EA2805C058CB}"/>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8CE6A6CA-0429-4E47-1EE2-7F6C48DE5B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0E9C86D5-2DFA-AE54-4894-D6987B0A4B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16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A7CFEDC-5F99-0553-F3D5-D599C1BD9284}"/>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23D68BED-0CF7-85E9-98B0-7027543D70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646A04C-2EB7-2A69-57A4-0AD2B9E078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828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B9D0340-0F81-A310-C2BE-D2672D394F3D}"/>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0A139C62-BFFC-AF2A-E8EA-4A1FF7F760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F68D585E-89BE-831F-8295-2F32BC1F74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632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394F0B4-391A-EC2B-600E-3913792B1D54}"/>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6C77E56-A4E1-837F-D299-33263C79DC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D7CBA9C4-D90A-C5FC-32E3-E898D5480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227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C9F92C66-ACA0-8CDF-5C85-61D6DC9E9A60}"/>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E39FBC32-B268-DE8A-F293-A731A7127D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53C46C2A-4397-2B14-B04A-A758AF89FE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311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BA20649-F42C-7281-FE0E-5E387B3DCD99}"/>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C192644F-B843-9D0D-8FA4-A49C8ED205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F4FD149-EAAE-6BED-0114-411AAC951F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107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7BF81D6-7FA8-DA99-77A6-DAC31D7FC99B}"/>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786E50E3-8B12-7A68-24CC-E25567E0ED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4E2F201D-ADD2-346F-E691-DBBC1768B6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0427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3E60614B-2F34-E07D-EB9A-36FB152580CC}"/>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12B8FE84-B486-3586-87C2-9E204E8935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7EF5647F-7FFB-DC00-EC0C-C20EEAA111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938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06D9E1D-7C76-147F-173B-3F1FAC6062A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A64BC2B1-AE0C-7AB2-8565-75FB89DA81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45C4E3D-6EB1-D85C-AD82-E17C375B3E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1285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BF9623F3-C0A5-1F52-2897-D7F87AAB55DF}"/>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8887311B-3AB5-6C89-9F08-2D1DF38687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118245C-5E8C-B3EA-6BC2-4D6B15C79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58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B49DF716-1B0B-AFBA-1D78-62109A239490}"/>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973F5401-A9A1-7FDD-EDC4-C5954CAB9A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A43D252A-1B40-7B93-2435-D1167EBC8F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3995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E625FF18-51F7-2748-C90D-33EB4B9A1B7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36BEA762-73A9-4D34-B12B-E1A62BEED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5BD9535B-83FB-579C-04C0-B436D1215F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0555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59F95935-63B9-DB5A-EAC6-FB098D3EA53A}"/>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6C70A2DE-A7E5-9E48-219A-4F508D6B8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EFEF31A9-2D72-1471-1B65-759C9D42FA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989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21D31D13-E81B-E729-39AB-40A369A22178}"/>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2B5C176B-C0A4-FD05-546F-23A908AB76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37323B5F-2A1F-81DB-322E-40FE46B3D5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1855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ACA433BB-77A4-FAC9-7770-32085B6C174D}"/>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B2748D43-04B2-594E-1326-5F1857287F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ABDF610E-4DDD-D188-8121-95F94F0DBC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646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9DE7197B-6F47-4F55-CE18-72C7468C2597}"/>
            </a:ext>
          </a:extLst>
        </p:cNvPr>
        <p:cNvGrpSpPr/>
        <p:nvPr/>
      </p:nvGrpSpPr>
      <p:grpSpPr>
        <a:xfrm>
          <a:off x="0" y="0"/>
          <a:ext cx="0" cy="0"/>
          <a:chOff x="0" y="0"/>
          <a:chExt cx="0" cy="0"/>
        </a:xfrm>
      </p:grpSpPr>
      <p:sp>
        <p:nvSpPr>
          <p:cNvPr id="943" name="Google Shape;943;g54dda1946d_6_322:notes">
            <a:extLst>
              <a:ext uri="{FF2B5EF4-FFF2-40B4-BE49-F238E27FC236}">
                <a16:creationId xmlns:a16="http://schemas.microsoft.com/office/drawing/2014/main" id="{D6B40A16-C8D5-B265-7C50-848CC8306E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a:extLst>
              <a:ext uri="{FF2B5EF4-FFF2-40B4-BE49-F238E27FC236}">
                <a16:creationId xmlns:a16="http://schemas.microsoft.com/office/drawing/2014/main" id="{9430F7B9-9A2A-EE99-FC9C-774D33E3B2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8367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a:extLst>
            <a:ext uri="{FF2B5EF4-FFF2-40B4-BE49-F238E27FC236}">
              <a16:creationId xmlns:a16="http://schemas.microsoft.com/office/drawing/2014/main" id="{D302ABE6-09C3-0D83-78F6-FB21CAB57015}"/>
            </a:ext>
          </a:extLst>
        </p:cNvPr>
        <p:cNvGrpSpPr/>
        <p:nvPr/>
      </p:nvGrpSpPr>
      <p:grpSpPr>
        <a:xfrm>
          <a:off x="0" y="0"/>
          <a:ext cx="0" cy="0"/>
          <a:chOff x="0" y="0"/>
          <a:chExt cx="0" cy="0"/>
        </a:xfrm>
      </p:grpSpPr>
      <p:sp>
        <p:nvSpPr>
          <p:cNvPr id="911" name="Google Shape;911;g54dda1946d_6_308:notes">
            <a:extLst>
              <a:ext uri="{FF2B5EF4-FFF2-40B4-BE49-F238E27FC236}">
                <a16:creationId xmlns:a16="http://schemas.microsoft.com/office/drawing/2014/main" id="{1C187127-79C7-3C8F-DDC2-EC55D9DE2B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a:extLst>
              <a:ext uri="{FF2B5EF4-FFF2-40B4-BE49-F238E27FC236}">
                <a16:creationId xmlns:a16="http://schemas.microsoft.com/office/drawing/2014/main" id="{9B96963A-24D8-9C34-0FD4-768866EDF2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4432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B44AF48E-A7D9-49BF-EFE0-8441DA190EDF}"/>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0212C093-6FA0-73B1-CA83-A53F34AA46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77FF5286-1260-22C0-6F86-EA878F2E9B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8237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70BDF477-0950-D350-D20B-FA7E4E3C9D77}"/>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D91F211F-5569-FA4A-9403-30D6E999BF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506BE118-218A-1743-798A-8DE2937FAA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603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66E3A2B4-0EF0-071A-7623-EB07C429B432}"/>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5801A976-3EF4-FA0C-1037-E14ABD9F4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FB6E47BB-9081-EB33-5701-7C57C0FAC1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1146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EF62F4AC-322B-6E4D-D856-79A1BE1455A1}"/>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24977BCB-4ECD-1FFB-4B80-34C5CECF6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196B97BF-D060-A3F4-4F13-C204AC6A97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196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114522DA-B8AC-6E23-A75A-EE44F39BE0F7}"/>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4FA5AA81-C9BD-FEB7-ADE9-0AA15C5B45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714D28CA-C006-12F5-1DD1-0874215A95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0609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F55B29AF-3BFB-DAFC-2C83-A23463549C4D}"/>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1DA9CA4D-3CBC-BCB9-7EF9-16A85887D4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CF4F6421-E622-9E89-38B4-A8C9209DEA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5082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A3163A28-D73E-5A8F-86D0-08691963AF80}"/>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556271BC-C238-5678-4D96-2C6DFE2DBE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6DE50B27-6A11-B64B-E9A2-620B65348B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0999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75B53CB3-FDE8-BE43-192A-7078B3F3B382}"/>
            </a:ext>
          </a:extLst>
        </p:cNvPr>
        <p:cNvGrpSpPr/>
        <p:nvPr/>
      </p:nvGrpSpPr>
      <p:grpSpPr>
        <a:xfrm>
          <a:off x="0" y="0"/>
          <a:ext cx="0" cy="0"/>
          <a:chOff x="0" y="0"/>
          <a:chExt cx="0" cy="0"/>
        </a:xfrm>
      </p:grpSpPr>
      <p:sp>
        <p:nvSpPr>
          <p:cNvPr id="950" name="Google Shape;950;g54dda1946d_6_332:notes">
            <a:extLst>
              <a:ext uri="{FF2B5EF4-FFF2-40B4-BE49-F238E27FC236}">
                <a16:creationId xmlns:a16="http://schemas.microsoft.com/office/drawing/2014/main" id="{7287414C-D0BB-A033-87C5-50222ADE71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a:extLst>
              <a:ext uri="{FF2B5EF4-FFF2-40B4-BE49-F238E27FC236}">
                <a16:creationId xmlns:a16="http://schemas.microsoft.com/office/drawing/2014/main" id="{EF264A10-5573-C0B4-DD95-B30C56415E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739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3FFC74C4-B637-2447-6E0F-C9D14282A9E7}"/>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291E6725-F72D-421D-C1FF-35039FF72F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3818E583-21F6-5867-6C90-4BCF80CC5D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4017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06F6CE54-9BD9-0E78-B68D-627F0AF1CED6}"/>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AE6727AD-1008-66C7-CB9B-FD05788395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01857C13-5953-6ADF-631F-F933AC0756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8389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8F915991-06A9-30E9-D1D0-50BEAC8A584B}"/>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42482137-64E0-7BF4-DAB6-64746B396A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75CD0B31-4E4A-3A7B-A5BB-427F6DAADA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5220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0686F681-B241-2CAC-4400-86E3542C58D9}"/>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A58679F7-7021-0D2D-024A-C64FE12AE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0A885FD5-2CA4-CB6E-A622-F1119D991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008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C5F9A208-1395-F054-1904-88F6EF3C99C5}"/>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9BE2A3F4-1E9A-43BB-26D6-9DE35A29B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E5E7C531-9CDA-3141-DD35-787035B00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2273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1C93EC05-43CC-829E-2D6A-E495613E0449}"/>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F51C303D-55CB-6BA5-CC10-28F5108E63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88B07078-C642-9C80-923C-89920BD7D4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3078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6952AC6D-3BC7-BF51-AFE9-6510B3DDFDD9}"/>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9A1C4CD9-AAD0-D9E6-0D74-0AE7BCC495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481BD767-6F33-FB30-E09C-1B2B197727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287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ADC60B9D-A20B-3682-27E4-16694172A0AA}"/>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27C52BCB-BFAE-8565-841B-990AB06BBE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26D39B37-CAD1-AC16-08D3-D0B491A32A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6096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C0A5A5D7-D155-5355-96DE-054819ED4835}"/>
            </a:ext>
          </a:extLst>
        </p:cNvPr>
        <p:cNvGrpSpPr/>
        <p:nvPr/>
      </p:nvGrpSpPr>
      <p:grpSpPr>
        <a:xfrm>
          <a:off x="0" y="0"/>
          <a:ext cx="0" cy="0"/>
          <a:chOff x="0" y="0"/>
          <a:chExt cx="0" cy="0"/>
        </a:xfrm>
      </p:grpSpPr>
      <p:sp>
        <p:nvSpPr>
          <p:cNvPr id="950" name="Google Shape;950;g54dda1946d_6_332:notes">
            <a:extLst>
              <a:ext uri="{FF2B5EF4-FFF2-40B4-BE49-F238E27FC236}">
                <a16:creationId xmlns:a16="http://schemas.microsoft.com/office/drawing/2014/main" id="{3A97ADAA-537D-0527-BB2C-6D4B8874E6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a:extLst>
              <a:ext uri="{FF2B5EF4-FFF2-40B4-BE49-F238E27FC236}">
                <a16:creationId xmlns:a16="http://schemas.microsoft.com/office/drawing/2014/main" id="{C3C1F00F-D412-34B5-1D53-7264F5C858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3852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20893892-ABC6-22D8-E820-AC81FA7E4F9F}"/>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23EB7559-1C69-ED2A-ADCB-3D9B219A8F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85AA5E00-2203-3670-FD75-D907AD2362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0145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E0A760FD-93B8-54BA-9818-5DDEA1539F63}"/>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C1B7DF0D-4383-88BD-7C6E-7CF3C82D04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F6EEE15E-2C33-C4E9-C38B-8004B199B4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462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8E115EDE-0A69-EEF9-AD2C-47856DC9693B}"/>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E7ABF4E4-1307-00E5-5AFC-1B75ACA72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864CD125-D35F-EA3F-0B01-FBF2402AA3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6792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a:extLst>
            <a:ext uri="{FF2B5EF4-FFF2-40B4-BE49-F238E27FC236}">
              <a16:creationId xmlns:a16="http://schemas.microsoft.com/office/drawing/2014/main" id="{1A88A35C-81EF-48CC-962F-0C00809180D4}"/>
            </a:ext>
          </a:extLst>
        </p:cNvPr>
        <p:cNvGrpSpPr/>
        <p:nvPr/>
      </p:nvGrpSpPr>
      <p:grpSpPr>
        <a:xfrm>
          <a:off x="0" y="0"/>
          <a:ext cx="0" cy="0"/>
          <a:chOff x="0" y="0"/>
          <a:chExt cx="0" cy="0"/>
        </a:xfrm>
      </p:grpSpPr>
      <p:sp>
        <p:nvSpPr>
          <p:cNvPr id="1173" name="Google Shape;1173;g54dda1946d_6_358:notes">
            <a:extLst>
              <a:ext uri="{FF2B5EF4-FFF2-40B4-BE49-F238E27FC236}">
                <a16:creationId xmlns:a16="http://schemas.microsoft.com/office/drawing/2014/main" id="{8F90A9C1-ADC1-172F-744B-C81072ABCE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a:extLst>
              <a:ext uri="{FF2B5EF4-FFF2-40B4-BE49-F238E27FC236}">
                <a16:creationId xmlns:a16="http://schemas.microsoft.com/office/drawing/2014/main" id="{FD81E6D2-32AC-D9EA-AC24-E0173D5159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2636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B6EF2EA5-4C63-CA12-11DC-F9B7B64F187D}"/>
            </a:ext>
          </a:extLst>
        </p:cNvPr>
        <p:cNvGrpSpPr/>
        <p:nvPr/>
      </p:nvGrpSpPr>
      <p:grpSpPr>
        <a:xfrm>
          <a:off x="0" y="0"/>
          <a:ext cx="0" cy="0"/>
          <a:chOff x="0" y="0"/>
          <a:chExt cx="0" cy="0"/>
        </a:xfrm>
      </p:grpSpPr>
      <p:sp>
        <p:nvSpPr>
          <p:cNvPr id="950" name="Google Shape;950;g54dda1946d_6_332:notes">
            <a:extLst>
              <a:ext uri="{FF2B5EF4-FFF2-40B4-BE49-F238E27FC236}">
                <a16:creationId xmlns:a16="http://schemas.microsoft.com/office/drawing/2014/main" id="{9505F4E1-7F43-FD80-66DA-AA77D2E68F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a:extLst>
              <a:ext uri="{FF2B5EF4-FFF2-40B4-BE49-F238E27FC236}">
                <a16:creationId xmlns:a16="http://schemas.microsoft.com/office/drawing/2014/main" id="{70D9C6B6-5AF3-1F96-3CB8-4C9D4DCFFE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190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a:extLst>
            <a:ext uri="{FF2B5EF4-FFF2-40B4-BE49-F238E27FC236}">
              <a16:creationId xmlns:a16="http://schemas.microsoft.com/office/drawing/2014/main" id="{E0558603-80C5-4F99-8839-5A5DB92EAD6B}"/>
            </a:ext>
          </a:extLst>
        </p:cNvPr>
        <p:cNvGrpSpPr/>
        <p:nvPr/>
      </p:nvGrpSpPr>
      <p:grpSpPr>
        <a:xfrm>
          <a:off x="0" y="0"/>
          <a:ext cx="0" cy="0"/>
          <a:chOff x="0" y="0"/>
          <a:chExt cx="0" cy="0"/>
        </a:xfrm>
      </p:grpSpPr>
      <p:sp>
        <p:nvSpPr>
          <p:cNvPr id="936" name="Google Shape;936;g14072739ea5_12_0:notes">
            <a:extLst>
              <a:ext uri="{FF2B5EF4-FFF2-40B4-BE49-F238E27FC236}">
                <a16:creationId xmlns:a16="http://schemas.microsoft.com/office/drawing/2014/main" id="{473D4575-E6B6-1EF8-B45F-152538C50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a:extLst>
              <a:ext uri="{FF2B5EF4-FFF2-40B4-BE49-F238E27FC236}">
                <a16:creationId xmlns:a16="http://schemas.microsoft.com/office/drawing/2014/main" id="{E697BDC1-570A-439C-E5D4-BD580E9D59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066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 y="410467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782" y="-123267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66974" y="493784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50" y="4455724"/>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291042" y="569492"/>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85529" y="302485"/>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82225" y="47012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2960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689412" y="-1173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4880516" y="-24170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394250" y="1432275"/>
            <a:ext cx="6355500" cy="16101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9" name="Google Shape;29;p2"/>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14" name="Google Shape;714;p3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17" name="Google Shape;717;p3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20" name="Google Shape;720;p3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rot="10800000" flipH="1">
              <a:off x="1175807"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1"/>
          <p:cNvSpPr/>
          <p:nvPr/>
        </p:nvSpPr>
        <p:spPr>
          <a:xfrm rot="10800000">
            <a:off x="794659" y="4876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flipH="1">
            <a:off x="-561113"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33" name="Google Shape;733;p3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36" name="Google Shape;736;p3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39" name="Google Shape;739;p3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42" name="Google Shape;742;p3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rot="10800000" flipH="1">
              <a:off x="-881984" y="-739244"/>
              <a:ext cx="1959133" cy="1024867"/>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32"/>
          <p:cNvSpPr/>
          <p:nvPr/>
        </p:nvSpPr>
        <p:spPr>
          <a:xfrm flipH="1">
            <a:off x="-417877" y="5110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rot="10800000" flipH="1">
            <a:off x="-621671" y="-1770656"/>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6254199" y="46040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5115392"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32996" y="4324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1050075" y="1564950"/>
            <a:ext cx="969000" cy="151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Poppins"/>
              <a:buNone/>
              <a:defRPr sz="41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 y="446596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46" name="Google Shape;46;p3"/>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9" name="Google Shape;49;p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
        <p:cNvGrpSpPr/>
        <p:nvPr/>
      </p:nvGrpSpPr>
      <p:grpSpPr>
        <a:xfrm>
          <a:off x="0" y="0"/>
          <a:ext cx="0" cy="0"/>
          <a:chOff x="0" y="0"/>
          <a:chExt cx="0" cy="0"/>
        </a:xfrm>
      </p:grpSpPr>
      <p:sp>
        <p:nvSpPr>
          <p:cNvPr id="113" name="Google Shape;11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7"/>
          <p:cNvSpPr txBox="1">
            <a:spLocks noGrp="1"/>
          </p:cNvSpPr>
          <p:nvPr>
            <p:ph type="subTitle" idx="1"/>
          </p:nvPr>
        </p:nvSpPr>
        <p:spPr>
          <a:xfrm>
            <a:off x="1039274" y="1747188"/>
            <a:ext cx="30570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15" name="Google Shape;115;p7"/>
          <p:cNvSpPr>
            <a:spLocks noGrp="1"/>
          </p:cNvSpPr>
          <p:nvPr>
            <p:ph type="pic" idx="2"/>
          </p:nvPr>
        </p:nvSpPr>
        <p:spPr>
          <a:xfrm>
            <a:off x="4393774" y="1379588"/>
            <a:ext cx="3903300" cy="3033600"/>
          </a:xfrm>
          <a:prstGeom prst="rect">
            <a:avLst/>
          </a:prstGeom>
          <a:noFill/>
          <a:ln>
            <a:noFill/>
          </a:ln>
        </p:spPr>
      </p:sp>
      <p:sp>
        <p:nvSpPr>
          <p:cNvPr id="116" name="Google Shape;116;p7"/>
          <p:cNvSpPr/>
          <p:nvPr/>
        </p:nvSpPr>
        <p:spPr>
          <a:xfrm>
            <a:off x="-1098862"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10800000" flipH="1">
            <a:off x="-1594613" y="-60381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7"/>
          <p:cNvGrpSpPr/>
          <p:nvPr/>
        </p:nvGrpSpPr>
        <p:grpSpPr>
          <a:xfrm>
            <a:off x="645846" y="7"/>
            <a:ext cx="7230373" cy="5143500"/>
            <a:chOff x="645846" y="7"/>
            <a:chExt cx="7230373" cy="5143500"/>
          </a:xfrm>
        </p:grpSpPr>
        <p:sp>
          <p:nvSpPr>
            <p:cNvPr id="119" name="Google Shape;119;p7"/>
            <p:cNvSpPr/>
            <p:nvPr/>
          </p:nvSpPr>
          <p:spPr>
            <a:xfrm rot="10800000">
              <a:off x="6457967"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0800000">
              <a:off x="64584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7"/>
          <p:cNvGrpSpPr/>
          <p:nvPr/>
        </p:nvGrpSpPr>
        <p:grpSpPr>
          <a:xfrm>
            <a:off x="-1510053" y="314652"/>
            <a:ext cx="3296400" cy="703085"/>
            <a:chOff x="-12" y="3628590"/>
            <a:chExt cx="3296400" cy="703085"/>
          </a:xfrm>
        </p:grpSpPr>
        <p:grpSp>
          <p:nvGrpSpPr>
            <p:cNvPr id="122" name="Google Shape;122;p7"/>
            <p:cNvGrpSpPr/>
            <p:nvPr/>
          </p:nvGrpSpPr>
          <p:grpSpPr>
            <a:xfrm>
              <a:off x="854867" y="3996692"/>
              <a:ext cx="1567047" cy="45661"/>
              <a:chOff x="1754675" y="2661275"/>
              <a:chExt cx="1945675" cy="56700"/>
            </a:xfrm>
          </p:grpSpPr>
          <p:cxnSp>
            <p:nvCxnSpPr>
              <p:cNvPr id="123" name="Google Shape;123;p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24" name="Google Shape;124;p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7"/>
            <p:cNvGrpSpPr/>
            <p:nvPr/>
          </p:nvGrpSpPr>
          <p:grpSpPr>
            <a:xfrm>
              <a:off x="518420" y="4195487"/>
              <a:ext cx="1561280" cy="136187"/>
              <a:chOff x="1754675" y="2824000"/>
              <a:chExt cx="4728285" cy="412439"/>
            </a:xfrm>
          </p:grpSpPr>
          <p:sp>
            <p:nvSpPr>
              <p:cNvPr id="126" name="Google Shape;126;p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27" name="Google Shape;127;p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a:off x="226304" y="3764887"/>
              <a:ext cx="3070084" cy="102364"/>
              <a:chOff x="1779150" y="2604263"/>
              <a:chExt cx="3811875" cy="127113"/>
            </a:xfrm>
          </p:grpSpPr>
          <p:sp>
            <p:nvSpPr>
              <p:cNvPr id="129" name="Google Shape;129;p7"/>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30" name="Google Shape;130;p7"/>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7"/>
            <p:cNvGrpSpPr/>
            <p:nvPr/>
          </p:nvGrpSpPr>
          <p:grpSpPr>
            <a:xfrm>
              <a:off x="-12" y="3628590"/>
              <a:ext cx="3010303" cy="45661"/>
              <a:chOff x="1766900" y="2869225"/>
              <a:chExt cx="3737650" cy="56700"/>
            </a:xfrm>
          </p:grpSpPr>
          <p:cxnSp>
            <p:nvCxnSpPr>
              <p:cNvPr id="132" name="Google Shape;132;p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33" name="Google Shape;133;p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34;p7"/>
          <p:cNvGrpSpPr/>
          <p:nvPr/>
        </p:nvGrpSpPr>
        <p:grpSpPr>
          <a:xfrm>
            <a:off x="-1510039" y="-1589006"/>
            <a:ext cx="11920665" cy="7774731"/>
            <a:chOff x="-1510039" y="-1589006"/>
            <a:chExt cx="11920665" cy="7774731"/>
          </a:xfrm>
        </p:grpSpPr>
        <p:sp>
          <p:nvSpPr>
            <p:cNvPr id="135" name="Google Shape;135;p7"/>
            <p:cNvSpPr/>
            <p:nvPr/>
          </p:nvSpPr>
          <p:spPr>
            <a:xfrm rot="10800000">
              <a:off x="6802328" y="-1589006"/>
              <a:ext cx="3608299" cy="2128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510039" y="4316600"/>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grpSp>
        <p:nvGrpSpPr>
          <p:cNvPr id="138" name="Google Shape;138;p8"/>
          <p:cNvGrpSpPr/>
          <p:nvPr/>
        </p:nvGrpSpPr>
        <p:grpSpPr>
          <a:xfrm>
            <a:off x="-10" y="-1009617"/>
            <a:ext cx="9640083" cy="7443072"/>
            <a:chOff x="-10" y="-1009617"/>
            <a:chExt cx="9640083" cy="7443072"/>
          </a:xfrm>
        </p:grpSpPr>
        <p:sp>
          <p:nvSpPr>
            <p:cNvPr id="139" name="Google Shape;139;p8"/>
            <p:cNvSpPr/>
            <p:nvPr/>
          </p:nvSpPr>
          <p:spPr>
            <a:xfrm rot="10800000">
              <a:off x="6119674" y="-100961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800000" flipH="1">
              <a:off x="0" y="-8273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flipH="1">
              <a:off x="-10" y="452205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2503206" y="5"/>
            <a:ext cx="7007334" cy="4699016"/>
            <a:chOff x="2503206" y="5"/>
            <a:chExt cx="7007334" cy="4699016"/>
          </a:xfrm>
        </p:grpSpPr>
        <p:grpSp>
          <p:nvGrpSpPr>
            <p:cNvPr id="143" name="Google Shape;143;p8"/>
            <p:cNvGrpSpPr/>
            <p:nvPr/>
          </p:nvGrpSpPr>
          <p:grpSpPr>
            <a:xfrm>
              <a:off x="2503206" y="5"/>
              <a:ext cx="5597879" cy="4699016"/>
              <a:chOff x="2503206" y="5"/>
              <a:chExt cx="5597879" cy="4699016"/>
            </a:xfrm>
          </p:grpSpPr>
          <p:sp>
            <p:nvSpPr>
              <p:cNvPr id="144" name="Google Shape;144;p8"/>
              <p:cNvSpPr/>
              <p:nvPr/>
            </p:nvSpPr>
            <p:spPr>
              <a:xfrm flipH="1">
                <a:off x="250320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6868745" y="4467026"/>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7937781" y="5"/>
              <a:ext cx="1572759" cy="183531"/>
              <a:chOff x="7937781" y="5"/>
              <a:chExt cx="1572759" cy="183531"/>
            </a:xfrm>
          </p:grpSpPr>
          <p:sp>
            <p:nvSpPr>
              <p:cNvPr id="147" name="Google Shape;147;p8"/>
              <p:cNvSpPr/>
              <p:nvPr/>
            </p:nvSpPr>
            <p:spPr>
              <a:xfrm>
                <a:off x="850375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937781"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 name="Google Shape;149;p8"/>
          <p:cNvGrpSpPr/>
          <p:nvPr/>
        </p:nvGrpSpPr>
        <p:grpSpPr>
          <a:xfrm>
            <a:off x="-1320285" y="-2292139"/>
            <a:ext cx="12455532" cy="9684964"/>
            <a:chOff x="-1320285" y="-2292139"/>
            <a:chExt cx="12455532" cy="9684964"/>
          </a:xfrm>
        </p:grpSpPr>
        <p:sp>
          <p:nvSpPr>
            <p:cNvPr id="150" name="Google Shape;150;p8"/>
            <p:cNvSpPr/>
            <p:nvPr/>
          </p:nvSpPr>
          <p:spPr>
            <a:xfrm flipH="1">
              <a:off x="6019840" y="4375286"/>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10800000" flipH="1">
              <a:off x="-1320285" y="-22921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32453" y="499203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8"/>
          <p:cNvSpPr txBox="1">
            <a:spLocks noGrp="1"/>
          </p:cNvSpPr>
          <p:nvPr>
            <p:ph type="title"/>
          </p:nvPr>
        </p:nvSpPr>
        <p:spPr>
          <a:xfrm>
            <a:off x="1768550" y="1636650"/>
            <a:ext cx="5607000" cy="18702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54" name="Google Shape;154;p8"/>
          <p:cNvGrpSpPr/>
          <p:nvPr/>
        </p:nvGrpSpPr>
        <p:grpSpPr>
          <a:xfrm>
            <a:off x="-1892403" y="831971"/>
            <a:ext cx="12928869" cy="3635055"/>
            <a:chOff x="-1892403" y="831971"/>
            <a:chExt cx="12928869" cy="3635055"/>
          </a:xfrm>
        </p:grpSpPr>
        <p:grpSp>
          <p:nvGrpSpPr>
            <p:cNvPr id="155" name="Google Shape;155;p8"/>
            <p:cNvGrpSpPr/>
            <p:nvPr/>
          </p:nvGrpSpPr>
          <p:grpSpPr>
            <a:xfrm flipH="1">
              <a:off x="7436679" y="831971"/>
              <a:ext cx="3599787" cy="1044104"/>
              <a:chOff x="-1431671" y="656496"/>
              <a:chExt cx="3599787" cy="1044104"/>
            </a:xfrm>
          </p:grpSpPr>
          <p:grpSp>
            <p:nvGrpSpPr>
              <p:cNvPr id="156" name="Google Shape;156;p8"/>
              <p:cNvGrpSpPr/>
              <p:nvPr/>
            </p:nvGrpSpPr>
            <p:grpSpPr>
              <a:xfrm>
                <a:off x="-368508" y="1432892"/>
                <a:ext cx="1567047" cy="45661"/>
                <a:chOff x="1754675" y="2661275"/>
                <a:chExt cx="1945675" cy="56700"/>
              </a:xfrm>
            </p:grpSpPr>
            <p:cxnSp>
              <p:nvCxnSpPr>
                <p:cNvPr id="157" name="Google Shape;157;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58" name="Google Shape;158;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8"/>
              <p:cNvGrpSpPr/>
              <p:nvPr/>
            </p:nvGrpSpPr>
            <p:grpSpPr>
              <a:xfrm>
                <a:off x="-766480" y="1564412"/>
                <a:ext cx="1561280" cy="136187"/>
                <a:chOff x="1754675" y="2824000"/>
                <a:chExt cx="4728285" cy="412439"/>
              </a:xfrm>
            </p:grpSpPr>
            <p:sp>
              <p:nvSpPr>
                <p:cNvPr id="160" name="Google Shape;160;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61" name="Google Shape;161;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8"/>
              <p:cNvGrpSpPr/>
              <p:nvPr/>
            </p:nvGrpSpPr>
            <p:grpSpPr>
              <a:xfrm>
                <a:off x="-1431671" y="1201087"/>
                <a:ext cx="3070084" cy="102364"/>
                <a:chOff x="1779150" y="2604263"/>
                <a:chExt cx="3811875" cy="127113"/>
              </a:xfrm>
            </p:grpSpPr>
            <p:sp>
              <p:nvSpPr>
                <p:cNvPr id="163" name="Google Shape;163;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64" name="Google Shape;164;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8"/>
              <p:cNvGrpSpPr/>
              <p:nvPr/>
            </p:nvGrpSpPr>
            <p:grpSpPr>
              <a:xfrm>
                <a:off x="-856941" y="773805"/>
                <a:ext cx="2877996" cy="223763"/>
                <a:chOff x="1748550" y="2064750"/>
                <a:chExt cx="3573375" cy="277863"/>
              </a:xfrm>
            </p:grpSpPr>
            <p:sp>
              <p:nvSpPr>
                <p:cNvPr id="166" name="Google Shape;166;p8"/>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167" name="Google Shape;167;p8"/>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856882" y="656496"/>
                <a:ext cx="2430997" cy="185534"/>
                <a:chOff x="1748547" y="1392116"/>
                <a:chExt cx="5911958" cy="451312"/>
              </a:xfrm>
            </p:grpSpPr>
            <p:sp>
              <p:nvSpPr>
                <p:cNvPr id="169" name="Google Shape;169;p8"/>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170" name="Google Shape;170;p8"/>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842187" y="1064790"/>
                <a:ext cx="3010303" cy="45661"/>
                <a:chOff x="1766900" y="2869225"/>
                <a:chExt cx="3737650" cy="56700"/>
              </a:xfrm>
            </p:grpSpPr>
            <p:cxnSp>
              <p:nvCxnSpPr>
                <p:cNvPr id="172" name="Google Shape;172;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73" name="Google Shape;173;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 name="Google Shape;174;p8"/>
            <p:cNvGrpSpPr/>
            <p:nvPr/>
          </p:nvGrpSpPr>
          <p:grpSpPr>
            <a:xfrm>
              <a:off x="-1892403" y="3926990"/>
              <a:ext cx="3427062" cy="540036"/>
              <a:chOff x="-1366378" y="3596340"/>
              <a:chExt cx="3427062" cy="540036"/>
            </a:xfrm>
          </p:grpSpPr>
          <p:grpSp>
            <p:nvGrpSpPr>
              <p:cNvPr id="175" name="Google Shape;175;p8"/>
              <p:cNvGrpSpPr/>
              <p:nvPr/>
            </p:nvGrpSpPr>
            <p:grpSpPr>
              <a:xfrm>
                <a:off x="-1366378" y="4034012"/>
                <a:ext cx="3070084" cy="102364"/>
                <a:chOff x="1779150" y="2604263"/>
                <a:chExt cx="3811875" cy="127113"/>
              </a:xfrm>
            </p:grpSpPr>
            <p:sp>
              <p:nvSpPr>
                <p:cNvPr id="176" name="Google Shape;176;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77" name="Google Shape;177;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8"/>
              <p:cNvGrpSpPr/>
              <p:nvPr/>
            </p:nvGrpSpPr>
            <p:grpSpPr>
              <a:xfrm flipH="1">
                <a:off x="-949619" y="3596340"/>
                <a:ext cx="3010303" cy="380635"/>
                <a:chOff x="5446772" y="1743190"/>
                <a:chExt cx="3010303" cy="380635"/>
              </a:xfrm>
            </p:grpSpPr>
            <p:grpSp>
              <p:nvGrpSpPr>
                <p:cNvPr id="179" name="Google Shape;179;p8"/>
                <p:cNvGrpSpPr/>
                <p:nvPr/>
              </p:nvGrpSpPr>
              <p:grpSpPr>
                <a:xfrm flipH="1">
                  <a:off x="5898325" y="1865405"/>
                  <a:ext cx="1567047" cy="45661"/>
                  <a:chOff x="1754675" y="2661275"/>
                  <a:chExt cx="1945675" cy="56700"/>
                </a:xfrm>
              </p:grpSpPr>
              <p:cxnSp>
                <p:nvCxnSpPr>
                  <p:cNvPr id="180" name="Google Shape;180;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8"/>
                <p:cNvGrpSpPr/>
                <p:nvPr/>
              </p:nvGrpSpPr>
              <p:grpSpPr>
                <a:xfrm flipH="1">
                  <a:off x="5477439" y="1987637"/>
                  <a:ext cx="1561280" cy="136187"/>
                  <a:chOff x="1754675" y="2824000"/>
                  <a:chExt cx="4728285" cy="412439"/>
                </a:xfrm>
              </p:grpSpPr>
              <p:sp>
                <p:nvSpPr>
                  <p:cNvPr id="183" name="Google Shape;183;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84" name="Google Shape;184;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8"/>
                <p:cNvGrpSpPr/>
                <p:nvPr/>
              </p:nvGrpSpPr>
              <p:grpSpPr>
                <a:xfrm flipH="1">
                  <a:off x="5446772" y="1743190"/>
                  <a:ext cx="3010303" cy="45661"/>
                  <a:chOff x="1766900" y="2869225"/>
                  <a:chExt cx="3737650" cy="56700"/>
                </a:xfrm>
              </p:grpSpPr>
              <p:cxnSp>
                <p:nvCxnSpPr>
                  <p:cNvPr id="186" name="Google Shape;186;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7" name="Google Shape;187;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80"/>
        <p:cNvGrpSpPr/>
        <p:nvPr/>
      </p:nvGrpSpPr>
      <p:grpSpPr>
        <a:xfrm>
          <a:off x="0" y="0"/>
          <a:ext cx="0" cy="0"/>
          <a:chOff x="0" y="0"/>
          <a:chExt cx="0" cy="0"/>
        </a:xfrm>
      </p:grpSpPr>
      <p:sp>
        <p:nvSpPr>
          <p:cNvPr id="281" name="Google Shape;281;p15"/>
          <p:cNvSpPr txBox="1">
            <a:spLocks noGrp="1"/>
          </p:cNvSpPr>
          <p:nvPr>
            <p:ph type="title"/>
          </p:nvPr>
        </p:nvSpPr>
        <p:spPr>
          <a:xfrm>
            <a:off x="1103225" y="1490900"/>
            <a:ext cx="31692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 name="Google Shape;282;p15"/>
          <p:cNvSpPr txBox="1">
            <a:spLocks noGrp="1"/>
          </p:cNvSpPr>
          <p:nvPr>
            <p:ph type="subTitle" idx="1"/>
          </p:nvPr>
        </p:nvSpPr>
        <p:spPr>
          <a:xfrm>
            <a:off x="1103225" y="3187975"/>
            <a:ext cx="3169200" cy="771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3" name="Google Shape;283;p15"/>
          <p:cNvSpPr>
            <a:spLocks noGrp="1"/>
          </p:cNvSpPr>
          <p:nvPr>
            <p:ph type="pic" idx="2"/>
          </p:nvPr>
        </p:nvSpPr>
        <p:spPr>
          <a:xfrm>
            <a:off x="4272425" y="613850"/>
            <a:ext cx="3768300" cy="3796800"/>
          </a:xfrm>
          <a:prstGeom prst="rect">
            <a:avLst/>
          </a:prstGeom>
          <a:noFill/>
          <a:ln>
            <a:noFill/>
          </a:ln>
        </p:spPr>
      </p:sp>
      <p:grpSp>
        <p:nvGrpSpPr>
          <p:cNvPr id="284" name="Google Shape;284;p15"/>
          <p:cNvGrpSpPr/>
          <p:nvPr/>
        </p:nvGrpSpPr>
        <p:grpSpPr>
          <a:xfrm rot="10800000" flipH="1">
            <a:off x="-1536301" y="-1730518"/>
            <a:ext cx="10804826" cy="8381753"/>
            <a:chOff x="-1589201" y="-1194493"/>
            <a:chExt cx="10804826" cy="8381753"/>
          </a:xfrm>
        </p:grpSpPr>
        <p:sp>
          <p:nvSpPr>
            <p:cNvPr id="285" name="Google Shape;285;p15"/>
            <p:cNvSpPr/>
            <p:nvPr/>
          </p:nvSpPr>
          <p:spPr>
            <a:xfrm rot="10800000" flipH="1">
              <a:off x="-79353" y="-11944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589201" y="4818100"/>
              <a:ext cx="4016259" cy="2369160"/>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5"/>
          <p:cNvSpPr/>
          <p:nvPr/>
        </p:nvSpPr>
        <p:spPr>
          <a:xfrm rot="10800000" flipH="1">
            <a:off x="6778074" y="487648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7378450" y="429690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15"/>
          <p:cNvGrpSpPr/>
          <p:nvPr/>
        </p:nvGrpSpPr>
        <p:grpSpPr>
          <a:xfrm flipH="1">
            <a:off x="-1397466" y="738820"/>
            <a:ext cx="3010303" cy="380635"/>
            <a:chOff x="5446772" y="1743190"/>
            <a:chExt cx="3010303" cy="380635"/>
          </a:xfrm>
        </p:grpSpPr>
        <p:grpSp>
          <p:nvGrpSpPr>
            <p:cNvPr id="290" name="Google Shape;290;p15"/>
            <p:cNvGrpSpPr/>
            <p:nvPr/>
          </p:nvGrpSpPr>
          <p:grpSpPr>
            <a:xfrm flipH="1">
              <a:off x="5898325" y="1865405"/>
              <a:ext cx="1567047" cy="45661"/>
              <a:chOff x="1754675" y="2661275"/>
              <a:chExt cx="1945675" cy="56700"/>
            </a:xfrm>
          </p:grpSpPr>
          <p:cxnSp>
            <p:nvCxnSpPr>
              <p:cNvPr id="291" name="Google Shape;291;p15"/>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92" name="Google Shape;292;p15"/>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5"/>
            <p:cNvGrpSpPr/>
            <p:nvPr/>
          </p:nvGrpSpPr>
          <p:grpSpPr>
            <a:xfrm flipH="1">
              <a:off x="5477439" y="1987637"/>
              <a:ext cx="1561280" cy="136187"/>
              <a:chOff x="1754675" y="2824000"/>
              <a:chExt cx="4728285" cy="412439"/>
            </a:xfrm>
          </p:grpSpPr>
          <p:sp>
            <p:nvSpPr>
              <p:cNvPr id="294" name="Google Shape;294;p15"/>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95" name="Google Shape;295;p15"/>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5"/>
            <p:cNvGrpSpPr/>
            <p:nvPr/>
          </p:nvGrpSpPr>
          <p:grpSpPr>
            <a:xfrm flipH="1">
              <a:off x="5446772" y="1743190"/>
              <a:ext cx="3010303" cy="45661"/>
              <a:chOff x="1766900" y="2869225"/>
              <a:chExt cx="3737650" cy="56700"/>
            </a:xfrm>
          </p:grpSpPr>
          <p:cxnSp>
            <p:nvCxnSpPr>
              <p:cNvPr id="297" name="Google Shape;297;p1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98" name="Google Shape;298;p1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10"/>
        <p:cNvGrpSpPr/>
        <p:nvPr/>
      </p:nvGrpSpPr>
      <p:grpSpPr>
        <a:xfrm>
          <a:off x="0" y="0"/>
          <a:ext cx="0" cy="0"/>
          <a:chOff x="0" y="0"/>
          <a:chExt cx="0" cy="0"/>
        </a:xfrm>
      </p:grpSpPr>
      <p:grpSp>
        <p:nvGrpSpPr>
          <p:cNvPr id="411" name="Google Shape;411;p20"/>
          <p:cNvGrpSpPr/>
          <p:nvPr/>
        </p:nvGrpSpPr>
        <p:grpSpPr>
          <a:xfrm>
            <a:off x="-706235" y="-1528931"/>
            <a:ext cx="9861884" cy="9150482"/>
            <a:chOff x="-706235" y="-1528931"/>
            <a:chExt cx="9861884" cy="9150482"/>
          </a:xfrm>
        </p:grpSpPr>
        <p:sp>
          <p:nvSpPr>
            <p:cNvPr id="412" name="Google Shape;412;p20"/>
            <p:cNvSpPr/>
            <p:nvPr/>
          </p:nvSpPr>
          <p:spPr>
            <a:xfrm>
              <a:off x="-706235"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rot="10800000" flipH="1">
              <a:off x="-201825" y="-1528931"/>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0"/>
          <p:cNvSpPr/>
          <p:nvPr/>
        </p:nvSpPr>
        <p:spPr>
          <a:xfrm>
            <a:off x="-1021725" y="398384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flipH="1">
            <a:off x="-828950" y="4250853"/>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0"/>
          <p:cNvGrpSpPr/>
          <p:nvPr/>
        </p:nvGrpSpPr>
        <p:grpSpPr>
          <a:xfrm>
            <a:off x="7632064" y="4367465"/>
            <a:ext cx="3894036" cy="692436"/>
            <a:chOff x="5477439" y="1590790"/>
            <a:chExt cx="3894036" cy="692436"/>
          </a:xfrm>
        </p:grpSpPr>
        <p:grpSp>
          <p:nvGrpSpPr>
            <p:cNvPr id="417" name="Google Shape;417;p20"/>
            <p:cNvGrpSpPr/>
            <p:nvPr/>
          </p:nvGrpSpPr>
          <p:grpSpPr>
            <a:xfrm flipH="1">
              <a:off x="5803750" y="2180862"/>
              <a:ext cx="3070084" cy="102364"/>
              <a:chOff x="1779150" y="2604263"/>
              <a:chExt cx="3811875" cy="127113"/>
            </a:xfrm>
          </p:grpSpPr>
          <p:sp>
            <p:nvSpPr>
              <p:cNvPr id="418" name="Google Shape;418;p2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19" name="Google Shape;419;p2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0"/>
            <p:cNvGrpSpPr/>
            <p:nvPr/>
          </p:nvGrpSpPr>
          <p:grpSpPr>
            <a:xfrm flipH="1">
              <a:off x="5898325" y="1789205"/>
              <a:ext cx="1567047" cy="45661"/>
              <a:chOff x="1754675" y="2566652"/>
              <a:chExt cx="1945675" cy="56700"/>
            </a:xfrm>
          </p:grpSpPr>
          <p:cxnSp>
            <p:nvCxnSpPr>
              <p:cNvPr id="421" name="Google Shape;421;p20"/>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422" name="Google Shape;422;p20"/>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20"/>
            <p:cNvGrpSpPr/>
            <p:nvPr/>
          </p:nvGrpSpPr>
          <p:grpSpPr>
            <a:xfrm flipH="1">
              <a:off x="5477439" y="1987637"/>
              <a:ext cx="1561280" cy="136187"/>
              <a:chOff x="1754675" y="2824000"/>
              <a:chExt cx="4728285" cy="412439"/>
            </a:xfrm>
          </p:grpSpPr>
          <p:sp>
            <p:nvSpPr>
              <p:cNvPr id="424" name="Google Shape;424;p2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25" name="Google Shape;425;p2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0"/>
            <p:cNvGrpSpPr/>
            <p:nvPr/>
          </p:nvGrpSpPr>
          <p:grpSpPr>
            <a:xfrm flipH="1">
              <a:off x="6361172" y="1590790"/>
              <a:ext cx="3010303" cy="45661"/>
              <a:chOff x="631564" y="2679979"/>
              <a:chExt cx="3737650" cy="56700"/>
            </a:xfrm>
          </p:grpSpPr>
          <p:cxnSp>
            <p:nvCxnSpPr>
              <p:cNvPr id="427" name="Google Shape;427;p20"/>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428" name="Google Shape;428;p20"/>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9" name="Google Shape;42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20"/>
          <p:cNvSpPr txBox="1">
            <a:spLocks noGrp="1"/>
          </p:cNvSpPr>
          <p:nvPr>
            <p:ph type="subTitle" idx="1"/>
          </p:nvPr>
        </p:nvSpPr>
        <p:spPr>
          <a:xfrm>
            <a:off x="4869042"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1" name="Google Shape;431;p20"/>
          <p:cNvSpPr txBox="1">
            <a:spLocks noGrp="1"/>
          </p:cNvSpPr>
          <p:nvPr>
            <p:ph type="subTitle" idx="2"/>
          </p:nvPr>
        </p:nvSpPr>
        <p:spPr>
          <a:xfrm>
            <a:off x="1739345"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2" name="Google Shape;432;p20"/>
          <p:cNvSpPr txBox="1">
            <a:spLocks noGrp="1"/>
          </p:cNvSpPr>
          <p:nvPr>
            <p:ph type="subTitle" idx="3"/>
          </p:nvPr>
        </p:nvSpPr>
        <p:spPr>
          <a:xfrm>
            <a:off x="1739345"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33" name="Google Shape;433;p20"/>
          <p:cNvSpPr txBox="1">
            <a:spLocks noGrp="1"/>
          </p:cNvSpPr>
          <p:nvPr>
            <p:ph type="subTitle" idx="4"/>
          </p:nvPr>
        </p:nvSpPr>
        <p:spPr>
          <a:xfrm>
            <a:off x="4869042"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34"/>
        <p:cNvGrpSpPr/>
        <p:nvPr/>
      </p:nvGrpSpPr>
      <p:grpSpPr>
        <a:xfrm>
          <a:off x="0" y="0"/>
          <a:ext cx="0" cy="0"/>
          <a:chOff x="0" y="0"/>
          <a:chExt cx="0" cy="0"/>
        </a:xfrm>
      </p:grpSpPr>
      <p:sp>
        <p:nvSpPr>
          <p:cNvPr id="435" name="Google Shape;43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6" name="Google Shape;436;p21"/>
          <p:cNvSpPr txBox="1">
            <a:spLocks noGrp="1"/>
          </p:cNvSpPr>
          <p:nvPr>
            <p:ph type="subTitle" idx="1"/>
          </p:nvPr>
        </p:nvSpPr>
        <p:spPr>
          <a:xfrm>
            <a:off x="4755095"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21"/>
          <p:cNvSpPr txBox="1">
            <a:spLocks noGrp="1"/>
          </p:cNvSpPr>
          <p:nvPr>
            <p:ph type="subTitle" idx="2"/>
          </p:nvPr>
        </p:nvSpPr>
        <p:spPr>
          <a:xfrm>
            <a:off x="1348100"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21"/>
            <p:cNvSpPr/>
            <p:nvPr/>
          </p:nvSpPr>
          <p:spPr>
            <a:xfrm flipH="1">
              <a:off x="-1120750" y="405606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1" name="Google Shape;441;p21"/>
          <p:cNvSpPr/>
          <p:nvPr/>
        </p:nvSpPr>
        <p:spPr>
          <a:xfrm rot="10800000" flipH="1">
            <a:off x="567530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rot="10800000" flipH="1">
              <a:off x="-2306160" y="-31405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21"/>
            <p:cNvSpPr/>
            <p:nvPr/>
          </p:nvSpPr>
          <p:spPr>
            <a:xfrm rot="10800000" flipH="1">
              <a:off x="7082099"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21"/>
            <p:cNvSpPr/>
            <p:nvPr/>
          </p:nvSpPr>
          <p:spPr>
            <a:xfrm>
              <a:off x="6615250" y="38909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46" name="Google Shape;446;p21"/>
          <p:cNvGrpSpPr/>
          <p:nvPr/>
        </p:nvGrpSpPr>
        <p:grpSpPr>
          <a:xfrm rot="10800000" flipH="1">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49" name="Google Shape;449;p2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52" name="Google Shape;452;p2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55" name="Google Shape;455;p21"/>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2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59"/>
        <p:cNvGrpSpPr/>
        <p:nvPr/>
      </p:nvGrpSpPr>
      <p:grpSpPr>
        <a:xfrm>
          <a:off x="0" y="0"/>
          <a:ext cx="0" cy="0"/>
          <a:chOff x="0" y="0"/>
          <a:chExt cx="0" cy="0"/>
        </a:xfrm>
      </p:grpSpPr>
      <p:grpSp>
        <p:nvGrpSpPr>
          <p:cNvPr id="460" name="Google Shape;460;p22"/>
          <p:cNvGrpSpPr/>
          <p:nvPr/>
        </p:nvGrpSpPr>
        <p:grpSpPr>
          <a:xfrm>
            <a:off x="-1123779" y="-1437185"/>
            <a:ext cx="12025151" cy="8843536"/>
            <a:chOff x="-1123779" y="-1437185"/>
            <a:chExt cx="12025151" cy="8843536"/>
          </a:xfrm>
        </p:grpSpPr>
        <p:sp>
          <p:nvSpPr>
            <p:cNvPr id="461" name="Google Shape;461;p22"/>
            <p:cNvSpPr/>
            <p:nvPr/>
          </p:nvSpPr>
          <p:spPr>
            <a:xfrm flipH="1">
              <a:off x="5785965" y="43888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rot="10800000">
              <a:off x="6986174" y="-88666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rot="10800000" flipH="1">
              <a:off x="-1123779" y="-1437185"/>
              <a:ext cx="3115510" cy="1837815"/>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5" name="Google Shape;465;p22"/>
          <p:cNvSpPr txBox="1">
            <a:spLocks noGrp="1"/>
          </p:cNvSpPr>
          <p:nvPr>
            <p:ph type="subTitle" idx="1"/>
          </p:nvPr>
        </p:nvSpPr>
        <p:spPr>
          <a:xfrm>
            <a:off x="93762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6" name="Google Shape;466;p22"/>
          <p:cNvSpPr txBox="1">
            <a:spLocks noGrp="1"/>
          </p:cNvSpPr>
          <p:nvPr>
            <p:ph type="subTitle" idx="2"/>
          </p:nvPr>
        </p:nvSpPr>
        <p:spPr>
          <a:xfrm>
            <a:off x="3341062"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7" name="Google Shape;467;p22"/>
          <p:cNvSpPr txBox="1">
            <a:spLocks noGrp="1"/>
          </p:cNvSpPr>
          <p:nvPr>
            <p:ph type="subTitle" idx="3"/>
          </p:nvPr>
        </p:nvSpPr>
        <p:spPr>
          <a:xfrm>
            <a:off x="574450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8" name="Google Shape;468;p22"/>
          <p:cNvSpPr txBox="1">
            <a:spLocks noGrp="1"/>
          </p:cNvSpPr>
          <p:nvPr>
            <p:ph type="subTitle" idx="4"/>
          </p:nvPr>
        </p:nvSpPr>
        <p:spPr>
          <a:xfrm>
            <a:off x="937625"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69" name="Google Shape;469;p22"/>
          <p:cNvSpPr txBox="1">
            <a:spLocks noGrp="1"/>
          </p:cNvSpPr>
          <p:nvPr>
            <p:ph type="subTitle" idx="5"/>
          </p:nvPr>
        </p:nvSpPr>
        <p:spPr>
          <a:xfrm>
            <a:off x="3341063"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70" name="Google Shape;470;p22"/>
          <p:cNvSpPr txBox="1">
            <a:spLocks noGrp="1"/>
          </p:cNvSpPr>
          <p:nvPr>
            <p:ph type="subTitle" idx="6"/>
          </p:nvPr>
        </p:nvSpPr>
        <p:spPr>
          <a:xfrm>
            <a:off x="5744502"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471" name="Google Shape;471;p22"/>
          <p:cNvGrpSpPr/>
          <p:nvPr/>
        </p:nvGrpSpPr>
        <p:grpSpPr>
          <a:xfrm rot="10800000" flipH="1">
            <a:off x="-1469087" y="4289940"/>
            <a:ext cx="3296400" cy="703085"/>
            <a:chOff x="-12" y="3628590"/>
            <a:chExt cx="3296400" cy="703085"/>
          </a:xfrm>
        </p:grpSpPr>
        <p:grpSp>
          <p:nvGrpSpPr>
            <p:cNvPr id="472" name="Google Shape;472;p22"/>
            <p:cNvGrpSpPr/>
            <p:nvPr/>
          </p:nvGrpSpPr>
          <p:grpSpPr>
            <a:xfrm>
              <a:off x="854867" y="3996692"/>
              <a:ext cx="1567047" cy="45661"/>
              <a:chOff x="1754675" y="2661275"/>
              <a:chExt cx="1945675" cy="56700"/>
            </a:xfrm>
          </p:grpSpPr>
          <p:cxnSp>
            <p:nvCxnSpPr>
              <p:cNvPr id="473" name="Google Shape;473;p2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74" name="Google Shape;474;p2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2"/>
            <p:cNvGrpSpPr/>
            <p:nvPr/>
          </p:nvGrpSpPr>
          <p:grpSpPr>
            <a:xfrm>
              <a:off x="518420" y="4195487"/>
              <a:ext cx="1561280" cy="136187"/>
              <a:chOff x="1754675" y="2824000"/>
              <a:chExt cx="4728285" cy="412439"/>
            </a:xfrm>
          </p:grpSpPr>
          <p:sp>
            <p:nvSpPr>
              <p:cNvPr id="476" name="Google Shape;476;p2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77" name="Google Shape;477;p2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2"/>
            <p:cNvGrpSpPr/>
            <p:nvPr/>
          </p:nvGrpSpPr>
          <p:grpSpPr>
            <a:xfrm>
              <a:off x="226304" y="3764887"/>
              <a:ext cx="3070084" cy="102364"/>
              <a:chOff x="1779150" y="2604263"/>
              <a:chExt cx="3811875" cy="127113"/>
            </a:xfrm>
          </p:grpSpPr>
          <p:sp>
            <p:nvSpPr>
              <p:cNvPr id="479" name="Google Shape;479;p2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80" name="Google Shape;480;p2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2"/>
            <p:cNvGrpSpPr/>
            <p:nvPr/>
          </p:nvGrpSpPr>
          <p:grpSpPr>
            <a:xfrm>
              <a:off x="-12" y="3628590"/>
              <a:ext cx="3010303" cy="45661"/>
              <a:chOff x="1766900" y="2869225"/>
              <a:chExt cx="3737650" cy="56700"/>
            </a:xfrm>
          </p:grpSpPr>
          <p:cxnSp>
            <p:nvCxnSpPr>
              <p:cNvPr id="482" name="Google Shape;482;p2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83" name="Google Shape;483;p2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22"/>
          <p:cNvGrpSpPr/>
          <p:nvPr/>
        </p:nvGrpSpPr>
        <p:grpSpPr>
          <a:xfrm>
            <a:off x="-592558" y="-10342"/>
            <a:ext cx="7481573" cy="5159023"/>
            <a:chOff x="-592558" y="-10342"/>
            <a:chExt cx="7481573" cy="5159023"/>
          </a:xfrm>
        </p:grpSpPr>
        <p:sp>
          <p:nvSpPr>
            <p:cNvPr id="485" name="Google Shape;485;p22"/>
            <p:cNvSpPr/>
            <p:nvPr/>
          </p:nvSpPr>
          <p:spPr>
            <a:xfrm rot="10800000" flipH="1">
              <a:off x="-592558" y="-10342"/>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rot="10800000" flipH="1">
              <a:off x="5882231" y="4965151"/>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2"/>
          <p:cNvSpPr/>
          <p:nvPr/>
        </p:nvSpPr>
        <p:spPr>
          <a:xfrm flipH="1">
            <a:off x="6761059" y="4250475"/>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8" r:id="rId5"/>
    <p:sldLayoutId id="2147483661" r:id="rId6"/>
    <p:sldLayoutId id="2147483666" r:id="rId7"/>
    <p:sldLayoutId id="2147483667" r:id="rId8"/>
    <p:sldLayoutId id="2147483668" r:id="rId9"/>
    <p:sldLayoutId id="2147483677" r:id="rId10"/>
    <p:sldLayoutId id="214748367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www.markdownguide.org/cheat-sheet/#basic-syntax"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www.gutenberg.org/" TargetMode="External"/><Relationship Id="rId5" Type="http://schemas.openxmlformats.org/officeDocument/2006/relationships/hyperlink" Target="https://github.com/jruedas1/cedish-python-workshop" TargetMode="External"/><Relationship Id="rId4" Type="http://schemas.openxmlformats.org/officeDocument/2006/relationships/hyperlink" Target="https://github.com/quinnanya/dh-jupyter"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omvannuenen/DIGHUM160/tree/main/notebooks"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hyperlink" Target="https://github.com/quinnanya/dh-jupyter" TargetMode="External"/><Relationship Id="rId4" Type="http://schemas.openxmlformats.org/officeDocument/2006/relationships/hyperlink" Target="https://github.com/ds-modules/XENGLIS-31AC"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lftstack.com/howto/python/pdf-to-text-python/"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9" name="Google Shape;759;p36"/>
          <p:cNvSpPr txBox="1">
            <a:spLocks noGrp="1"/>
          </p:cNvSpPr>
          <p:nvPr>
            <p:ph type="ctrTitle"/>
          </p:nvPr>
        </p:nvSpPr>
        <p:spPr>
          <a:xfrm>
            <a:off x="1399996" y="1425472"/>
            <a:ext cx="6355500" cy="20300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TECHNICAL INTRODUCTION TO PYTHON</a:t>
            </a:r>
            <a:endParaRPr dirty="0"/>
          </a:p>
        </p:txBody>
      </p:sp>
      <p:grpSp>
        <p:nvGrpSpPr>
          <p:cNvPr id="760" name="Google Shape;760;p36"/>
          <p:cNvGrpSpPr/>
          <p:nvPr/>
        </p:nvGrpSpPr>
        <p:grpSpPr>
          <a:xfrm rot="10800000">
            <a:off x="6662200" y="36373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1696246" y="967904"/>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lose-up of a logo&#10;&#10;AI-generated content may be incorrect.">
            <a:extLst>
              <a:ext uri="{FF2B5EF4-FFF2-40B4-BE49-F238E27FC236}">
                <a16:creationId xmlns:a16="http://schemas.microsoft.com/office/drawing/2014/main" id="{FDE78F8E-8866-F520-D5BA-DB6DAB2E26C5}"/>
              </a:ext>
            </a:extLst>
          </p:cNvPr>
          <p:cNvPicPr>
            <a:picLocks noChangeAspect="1"/>
          </p:cNvPicPr>
          <p:nvPr/>
        </p:nvPicPr>
        <p:blipFill>
          <a:blip r:embed="rId3"/>
          <a:stretch>
            <a:fillRect/>
          </a:stretch>
        </p:blipFill>
        <p:spPr>
          <a:xfrm>
            <a:off x="48574" y="3547369"/>
            <a:ext cx="1567508" cy="4780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3A3AC87D-D564-7582-9531-DC448DDAA738}"/>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EC9161BA-B851-5810-4E70-7A80EE01D808}"/>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USING JUPYTER NOTEBOOKS</a:t>
            </a:r>
          </a:p>
        </p:txBody>
      </p:sp>
      <p:sp>
        <p:nvSpPr>
          <p:cNvPr id="915" name="Google Shape;915;p40">
            <a:extLst>
              <a:ext uri="{FF2B5EF4-FFF2-40B4-BE49-F238E27FC236}">
                <a16:creationId xmlns:a16="http://schemas.microsoft.com/office/drawing/2014/main" id="{7DA32FAA-DB6E-23F7-AAB9-1A9957A5E31D}"/>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916" name="Google Shape;916;p40">
            <a:extLst>
              <a:ext uri="{FF2B5EF4-FFF2-40B4-BE49-F238E27FC236}">
                <a16:creationId xmlns:a16="http://schemas.microsoft.com/office/drawing/2014/main" id="{A950C9B2-2999-C40D-BCF1-B79ED3BEC08E}"/>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DA5FC8F6-F48F-820B-36B2-470A2C283FDB}"/>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BDCE7AB0-108A-CD99-6255-DAFD425A95A6}"/>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F9C9DD0F-9402-15CC-2881-0C01721040FA}"/>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7EECBED6-2780-C53D-C0F0-B1762947474F}"/>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7B7F43F5-A7D8-FAAD-B6DF-79AC099DDD4A}"/>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4DCB3149-EB20-7437-71FA-DC86DFE88987}"/>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07A8D3E7-5410-2134-75CE-109D752AAA3D}"/>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ECEC10F3-0595-AB74-337A-B6913E94A465}"/>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83616D06-96C7-AA83-D6B8-73B3FF0D4033}"/>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63421694-CB79-4086-8B1E-1F55E31DABE2}"/>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4C97E9DC-B0F9-2592-C83D-736EF1692D11}"/>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52FBE714-AFD4-FFA4-D589-4C758E10CA0A}"/>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342AAAC8-4B09-186A-2643-F9D22009D0D4}"/>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832D8195-0211-44A4-7D23-A4121735C5D7}"/>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85F74CA5-E9FA-9AB6-DB1F-D77E7F0EA719}"/>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E4CCFFF2-0DB9-955E-84BF-4898811D0F9C}"/>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F5EF2C9E-815E-8A4D-882B-1E2958D97D75}"/>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B9C222C9-B94C-CC0F-1FC7-70354C0BCF2B}"/>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3656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8ADA36CA-CFD8-5070-6183-6708AF1D53DD}"/>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301EE24E-AC4E-EC25-E583-B26DD473E308}"/>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NOW WE HAVE JUPYTER NOTEBOOK</a:t>
            </a:r>
            <a:endParaRPr dirty="0"/>
          </a:p>
        </p:txBody>
      </p:sp>
      <p:sp>
        <p:nvSpPr>
          <p:cNvPr id="947" name="Google Shape;947;p42">
            <a:extLst>
              <a:ext uri="{FF2B5EF4-FFF2-40B4-BE49-F238E27FC236}">
                <a16:creationId xmlns:a16="http://schemas.microsoft.com/office/drawing/2014/main" id="{C29FE4F2-6C0E-6169-7412-40153EFE51D7}"/>
              </a:ext>
            </a:extLst>
          </p:cNvPr>
          <p:cNvSpPr txBox="1">
            <a:spLocks noGrp="1"/>
          </p:cNvSpPr>
          <p:nvPr>
            <p:ph type="subTitle" idx="1"/>
          </p:nvPr>
        </p:nvSpPr>
        <p:spPr>
          <a:xfrm>
            <a:off x="720000" y="1747188"/>
            <a:ext cx="2600143"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 Notebook is a kind of development environment that allows you to mix comments, notes, and instructions with code samples, and at the same time to run code and see the results.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Jupyter</a:t>
            </a:r>
            <a:r>
              <a:rPr lang="en-US" dirty="0"/>
              <a:t> Notebooks can run in a browser with minimal to no command line usage.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Note we are using </a:t>
            </a:r>
            <a:r>
              <a:rPr lang="en-US" dirty="0" err="1"/>
              <a:t>Jupyter</a:t>
            </a:r>
            <a:r>
              <a:rPr lang="en-US" dirty="0"/>
              <a:t> Notebook, not </a:t>
            </a:r>
            <a:r>
              <a:rPr lang="en-US" dirty="0" err="1"/>
              <a:t>Jupyter</a:t>
            </a:r>
            <a:r>
              <a:rPr lang="en-US" dirty="0"/>
              <a:t> Lab.</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A20ABFD5-54F9-5713-E105-D5682F5653D6}"/>
              </a:ext>
            </a:extLst>
          </p:cNvPr>
          <p:cNvPicPr>
            <a:picLocks noGrp="1" noChangeAspect="1"/>
          </p:cNvPicPr>
          <p:nvPr>
            <p:ph type="pic" idx="2"/>
          </p:nvPr>
        </p:nvPicPr>
        <p:blipFill>
          <a:blip r:embed="rId3"/>
          <a:stretch>
            <a:fillRect/>
          </a:stretch>
        </p:blipFill>
        <p:spPr>
          <a:xfrm>
            <a:off x="3627684" y="1197429"/>
            <a:ext cx="5516316" cy="3143933"/>
          </a:xfrm>
        </p:spPr>
      </p:pic>
    </p:spTree>
    <p:extLst>
      <p:ext uri="{BB962C8B-B14F-4D97-AF65-F5344CB8AC3E}">
        <p14:creationId xmlns:p14="http://schemas.microsoft.com/office/powerpoint/2010/main" val="3361371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C2DDA4CD-D755-4E06-87CF-AFE4629F262E}"/>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0366D8E-E543-298E-90E6-2C3FCB4A7297}"/>
              </a:ext>
            </a:extLst>
          </p:cNvPr>
          <p:cNvSpPr txBox="1">
            <a:spLocks noGrp="1"/>
          </p:cNvSpPr>
          <p:nvPr>
            <p:ph type="title"/>
          </p:nvPr>
        </p:nvSpPr>
        <p:spPr>
          <a:xfrm>
            <a:off x="1853968" y="545692"/>
            <a:ext cx="46894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0FBFB384-F21C-D856-A146-16DC537EC99E}"/>
              </a:ext>
            </a:extLst>
          </p:cNvPr>
          <p:cNvSpPr txBox="1">
            <a:spLocks noGrp="1"/>
          </p:cNvSpPr>
          <p:nvPr>
            <p:ph type="subTitle" idx="1"/>
          </p:nvPr>
        </p:nvSpPr>
        <p:spPr>
          <a:xfrm>
            <a:off x="1013615" y="2230627"/>
            <a:ext cx="2600143" cy="1331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Sometimes you may get this problem in Windows.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In this case, use your search box to find </a:t>
            </a:r>
            <a:r>
              <a:rPr lang="en-US" b="1" dirty="0"/>
              <a:t>Anaconda Prompt. </a:t>
            </a:r>
            <a:r>
              <a:rPr lang="en-US" dirty="0"/>
              <a:t>Right-click and run it as administrator.</a:t>
            </a:r>
            <a:endParaRPr dirty="0"/>
          </a:p>
        </p:txBody>
      </p:sp>
      <p:pic>
        <p:nvPicPr>
          <p:cNvPr id="6" name="Picture Placeholder 5" descr="A screenshot of a computer&#10;&#10;AI-generated content may be incorrect.">
            <a:extLst>
              <a:ext uri="{FF2B5EF4-FFF2-40B4-BE49-F238E27FC236}">
                <a16:creationId xmlns:a16="http://schemas.microsoft.com/office/drawing/2014/main" id="{14351FF2-D21C-CF56-AD1B-CB25B8C3F1A7}"/>
              </a:ext>
            </a:extLst>
          </p:cNvPr>
          <p:cNvPicPr>
            <a:picLocks noGrp="1" noChangeAspect="1"/>
          </p:cNvPicPr>
          <p:nvPr>
            <p:ph type="pic" idx="2"/>
          </p:nvPr>
        </p:nvPicPr>
        <p:blipFill>
          <a:blip r:embed="rId3"/>
          <a:srcRect l="18056" r="18056"/>
          <a:stretch>
            <a:fillRect/>
          </a:stretch>
        </p:blipFill>
        <p:spPr/>
      </p:pic>
    </p:spTree>
    <p:extLst>
      <p:ext uri="{BB962C8B-B14F-4D97-AF65-F5344CB8AC3E}">
        <p14:creationId xmlns:p14="http://schemas.microsoft.com/office/powerpoint/2010/main" val="67254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941C02B-E66F-ACFF-B621-ABF10B41C57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24DB74E-07BF-8E4B-865A-C19FAA14541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14BCECC5-4B28-949F-FE47-1CEFF3C55F86}"/>
              </a:ext>
            </a:extLst>
          </p:cNvPr>
          <p:cNvSpPr txBox="1">
            <a:spLocks noGrp="1"/>
          </p:cNvSpPr>
          <p:nvPr>
            <p:ph type="subTitle" idx="1"/>
          </p:nvPr>
        </p:nvSpPr>
        <p:spPr>
          <a:xfrm>
            <a:off x="812280" y="2238869"/>
            <a:ext cx="2600143" cy="1276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Anaconda Prompt, navigate to your home directory by typing </a:t>
            </a:r>
            <a:r>
              <a:rPr lang="en-US" b="1" dirty="0"/>
              <a:t>cd C:\Users\</a:t>
            </a:r>
            <a:r>
              <a:rPr lang="en-US" dirty="0"/>
              <a:t> first, then type </a:t>
            </a:r>
            <a:r>
              <a:rPr lang="en-US" b="1" dirty="0" err="1"/>
              <a:t>dir</a:t>
            </a:r>
            <a:r>
              <a:rPr lang="en-US" dirty="0"/>
              <a:t> to find the name of your home directory, then type </a:t>
            </a:r>
            <a:r>
              <a:rPr lang="en-US" b="1" dirty="0"/>
              <a:t>cd </a:t>
            </a:r>
            <a:r>
              <a:rPr lang="en-US" b="1" dirty="0" err="1"/>
              <a:t>nameOfYourHome</a:t>
            </a:r>
            <a:r>
              <a:rPr lang="en-US" dirty="0"/>
              <a:t>, for example in my case </a:t>
            </a:r>
            <a:r>
              <a:rPr lang="en-US" b="1" dirty="0"/>
              <a:t>cd </a:t>
            </a:r>
            <a:r>
              <a:rPr lang="en-US" b="1" dirty="0" err="1"/>
              <a:t>jrued</a:t>
            </a:r>
            <a:endParaRPr dirty="0"/>
          </a:p>
        </p:txBody>
      </p:sp>
      <p:pic>
        <p:nvPicPr>
          <p:cNvPr id="12" name="Picture 11" descr="A computer screen with white text&#10;&#10;AI-generated content may be incorrect.">
            <a:extLst>
              <a:ext uri="{FF2B5EF4-FFF2-40B4-BE49-F238E27FC236}">
                <a16:creationId xmlns:a16="http://schemas.microsoft.com/office/drawing/2014/main" id="{89087DF1-2D8B-4FE6-3640-2F6688FFA0FE}"/>
              </a:ext>
            </a:extLst>
          </p:cNvPr>
          <p:cNvPicPr>
            <a:picLocks noChangeAspect="1"/>
          </p:cNvPicPr>
          <p:nvPr/>
        </p:nvPicPr>
        <p:blipFill>
          <a:blip r:embed="rId3"/>
          <a:stretch>
            <a:fillRect/>
          </a:stretch>
        </p:blipFill>
        <p:spPr>
          <a:xfrm>
            <a:off x="3769115" y="1398712"/>
            <a:ext cx="3924928" cy="2746637"/>
          </a:xfrm>
          <a:prstGeom prst="rect">
            <a:avLst/>
          </a:prstGeom>
        </p:spPr>
      </p:pic>
    </p:spTree>
    <p:extLst>
      <p:ext uri="{BB962C8B-B14F-4D97-AF65-F5344CB8AC3E}">
        <p14:creationId xmlns:p14="http://schemas.microsoft.com/office/powerpoint/2010/main" val="406029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DD6F418-6BC2-4719-4A06-8A99CE59E3D0}"/>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B55AEB64-C251-BF79-E460-0302C24205BA}"/>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857F951E-8855-7CE0-275F-C39063397DF9}"/>
              </a:ext>
            </a:extLst>
          </p:cNvPr>
          <p:cNvSpPr txBox="1">
            <a:spLocks noGrp="1"/>
          </p:cNvSpPr>
          <p:nvPr>
            <p:ph type="subTitle" idx="1"/>
          </p:nvPr>
        </p:nvSpPr>
        <p:spPr>
          <a:xfrm>
            <a:off x="812280" y="2238869"/>
            <a:ext cx="2600143" cy="665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Anaconda Prompt, after you have navigated to your home folder, type </a:t>
            </a:r>
            <a:r>
              <a:rPr lang="en-US" b="1" dirty="0" err="1"/>
              <a:t>jupyter</a:t>
            </a:r>
            <a:r>
              <a:rPr lang="en-US" b="1" dirty="0"/>
              <a:t> notebook</a:t>
            </a:r>
            <a:r>
              <a:rPr lang="en-US" dirty="0"/>
              <a:t>.</a:t>
            </a:r>
            <a:endParaRPr dirty="0"/>
          </a:p>
        </p:txBody>
      </p:sp>
      <p:pic>
        <p:nvPicPr>
          <p:cNvPr id="5" name="Picture Placeholder 4" descr="A screenshot of a computer screen&#10;&#10;AI-generated content may be incorrect.">
            <a:extLst>
              <a:ext uri="{FF2B5EF4-FFF2-40B4-BE49-F238E27FC236}">
                <a16:creationId xmlns:a16="http://schemas.microsoft.com/office/drawing/2014/main" id="{7F2B674E-3C12-18DD-C943-0464A938B66E}"/>
              </a:ext>
            </a:extLst>
          </p:cNvPr>
          <p:cNvPicPr>
            <a:picLocks noGrp="1" noChangeAspect="1"/>
          </p:cNvPicPr>
          <p:nvPr>
            <p:ph type="pic" idx="2"/>
          </p:nvPr>
        </p:nvPicPr>
        <p:blipFill>
          <a:blip r:embed="rId3"/>
          <a:srcRect r="59213"/>
          <a:stretch/>
        </p:blipFill>
        <p:spPr>
          <a:xfrm>
            <a:off x="4117319" y="1215120"/>
            <a:ext cx="3277112" cy="2713260"/>
          </a:xfrm>
        </p:spPr>
      </p:pic>
    </p:spTree>
    <p:extLst>
      <p:ext uri="{BB962C8B-B14F-4D97-AF65-F5344CB8AC3E}">
        <p14:creationId xmlns:p14="http://schemas.microsoft.com/office/powerpoint/2010/main" val="78655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CBAFAF71-C07B-34D4-150E-764545C9AF1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1EE9B41F-6D7A-FCEA-C389-82C5BFF5D4FA}"/>
              </a:ext>
            </a:extLst>
          </p:cNvPr>
          <p:cNvSpPr txBox="1">
            <a:spLocks noGrp="1"/>
          </p:cNvSpPr>
          <p:nvPr>
            <p:ph type="title"/>
          </p:nvPr>
        </p:nvSpPr>
        <p:spPr>
          <a:xfrm>
            <a:off x="1235214" y="491902"/>
            <a:ext cx="560526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IN WINDOWS</a:t>
            </a:r>
            <a:endParaRPr dirty="0"/>
          </a:p>
        </p:txBody>
      </p:sp>
      <p:sp>
        <p:nvSpPr>
          <p:cNvPr id="947" name="Google Shape;947;p42">
            <a:extLst>
              <a:ext uri="{FF2B5EF4-FFF2-40B4-BE49-F238E27FC236}">
                <a16:creationId xmlns:a16="http://schemas.microsoft.com/office/drawing/2014/main" id="{894E3DD5-DB33-0BFA-FF29-E5AC4AAE3726}"/>
              </a:ext>
            </a:extLst>
          </p:cNvPr>
          <p:cNvSpPr txBox="1">
            <a:spLocks noGrp="1"/>
          </p:cNvSpPr>
          <p:nvPr>
            <p:ph type="subTitle" idx="1"/>
          </p:nvPr>
        </p:nvSpPr>
        <p:spPr>
          <a:xfrm>
            <a:off x="1442906" y="1292432"/>
            <a:ext cx="5790436" cy="665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Find where it says “copy and paste one of these URLs”. Copy one of the URLs and paste it into your browser. In the future, you should be able to open directly from the Anaconda Navigator graphical prompt.</a:t>
            </a:r>
            <a:endParaRPr dirty="0"/>
          </a:p>
        </p:txBody>
      </p:sp>
      <p:pic>
        <p:nvPicPr>
          <p:cNvPr id="4" name="Picture 3" descr="A screen shot of a computer program&#10;&#10;AI-generated content may be incorrect.">
            <a:extLst>
              <a:ext uri="{FF2B5EF4-FFF2-40B4-BE49-F238E27FC236}">
                <a16:creationId xmlns:a16="http://schemas.microsoft.com/office/drawing/2014/main" id="{8595C962-A49F-2905-5CDB-ABF351BA10EB}"/>
              </a:ext>
            </a:extLst>
          </p:cNvPr>
          <p:cNvPicPr>
            <a:picLocks noChangeAspect="1"/>
          </p:cNvPicPr>
          <p:nvPr/>
        </p:nvPicPr>
        <p:blipFill>
          <a:blip r:embed="rId3"/>
          <a:srcRect r="22828"/>
          <a:stretch/>
        </p:blipFill>
        <p:spPr>
          <a:xfrm>
            <a:off x="1235214" y="2186024"/>
            <a:ext cx="5998128" cy="1876096"/>
          </a:xfrm>
          <a:prstGeom prst="rect">
            <a:avLst/>
          </a:prstGeom>
        </p:spPr>
      </p:pic>
    </p:spTree>
    <p:extLst>
      <p:ext uri="{BB962C8B-B14F-4D97-AF65-F5344CB8AC3E}">
        <p14:creationId xmlns:p14="http://schemas.microsoft.com/office/powerpoint/2010/main" val="195609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FFB1D713-D054-33AD-5321-A819D3BC2BAC}"/>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67CF78F-23B2-ECA2-BA4F-3E86D68117DD}"/>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JUPYTER NOTEBOOK INTERFACE</a:t>
            </a:r>
            <a:endParaRPr dirty="0"/>
          </a:p>
        </p:txBody>
      </p:sp>
      <p:sp>
        <p:nvSpPr>
          <p:cNvPr id="947" name="Google Shape;947;p42">
            <a:extLst>
              <a:ext uri="{FF2B5EF4-FFF2-40B4-BE49-F238E27FC236}">
                <a16:creationId xmlns:a16="http://schemas.microsoft.com/office/drawing/2014/main" id="{3178157A-2D50-586B-FEC7-D068708740D7}"/>
              </a:ext>
            </a:extLst>
          </p:cNvPr>
          <p:cNvSpPr txBox="1">
            <a:spLocks noGrp="1"/>
          </p:cNvSpPr>
          <p:nvPr>
            <p:ph type="subTitle" idx="1"/>
          </p:nvPr>
        </p:nvSpPr>
        <p:spPr>
          <a:xfrm>
            <a:off x="5417022" y="1576487"/>
            <a:ext cx="2600143"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 browser window will open in your default browser.  In that window you will see the folders at the top level of your computer.</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If you see a prompt to enable the “Anaconda Assistant”, close that tab.</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In Mac you will see a Terminal window open. You can mostly ignore this for now.</a:t>
            </a:r>
            <a:endParaRPr dirty="0"/>
          </a:p>
        </p:txBody>
      </p:sp>
      <p:pic>
        <p:nvPicPr>
          <p:cNvPr id="6" name="Picture Placeholder 5" descr="A screenshot of a computer&#10;&#10;AI-generated content may be incorrect.">
            <a:extLst>
              <a:ext uri="{FF2B5EF4-FFF2-40B4-BE49-F238E27FC236}">
                <a16:creationId xmlns:a16="http://schemas.microsoft.com/office/drawing/2014/main" id="{AFB49888-50DA-CCC8-64FA-AE204195DD18}"/>
              </a:ext>
            </a:extLst>
          </p:cNvPr>
          <p:cNvPicPr>
            <a:picLocks noGrp="1" noChangeAspect="1"/>
          </p:cNvPicPr>
          <p:nvPr>
            <p:ph type="pic" idx="2"/>
          </p:nvPr>
        </p:nvPicPr>
        <p:blipFill>
          <a:blip r:embed="rId3"/>
          <a:srcRect t="1" r="33710" b="-419"/>
          <a:stretch/>
        </p:blipFill>
        <p:spPr>
          <a:xfrm>
            <a:off x="1247578" y="1103666"/>
            <a:ext cx="3499810" cy="3243943"/>
          </a:xfrm>
          <a:prstGeom prst="rect">
            <a:avLst/>
          </a:prstGeom>
        </p:spPr>
      </p:pic>
    </p:spTree>
    <p:extLst>
      <p:ext uri="{BB962C8B-B14F-4D97-AF65-F5344CB8AC3E}">
        <p14:creationId xmlns:p14="http://schemas.microsoft.com/office/powerpoint/2010/main" val="1906453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348843FB-70DA-11FA-3246-574605990C1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C4CBEB8D-795D-29A0-AFA1-3E03D87C1A0B}"/>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AUTHORIZE YOUR TERMINAL</a:t>
            </a:r>
            <a:endParaRPr dirty="0"/>
          </a:p>
        </p:txBody>
      </p:sp>
      <p:sp>
        <p:nvSpPr>
          <p:cNvPr id="947" name="Google Shape;947;p42">
            <a:extLst>
              <a:ext uri="{FF2B5EF4-FFF2-40B4-BE49-F238E27FC236}">
                <a16:creationId xmlns:a16="http://schemas.microsoft.com/office/drawing/2014/main" id="{B2525DAB-8A07-7C03-3FB3-39B4EDA85695}"/>
              </a:ext>
            </a:extLst>
          </p:cNvPr>
          <p:cNvSpPr txBox="1">
            <a:spLocks noGrp="1"/>
          </p:cNvSpPr>
          <p:nvPr>
            <p:ph type="subTitle" idx="1"/>
          </p:nvPr>
        </p:nvSpPr>
        <p:spPr>
          <a:xfrm>
            <a:off x="5417022" y="1576487"/>
            <a:ext cx="2600143"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 </a:t>
            </a:r>
            <a:r>
              <a:rPr lang="en-US" dirty="0" err="1"/>
              <a:t>Jupyter</a:t>
            </a:r>
            <a:r>
              <a:rPr lang="en-US" dirty="0"/>
              <a:t> interface acts as a normal file navigator, but behind the scenes there is server code running in the Terminal application. The Terminal server sends and receives data from your browser, and acts to mediate the flow of information between your server and the Python kernel. </a:t>
            </a:r>
            <a:r>
              <a:rPr lang="en-US" b="1" dirty="0"/>
              <a:t>On a Mac</a:t>
            </a:r>
            <a:r>
              <a:rPr lang="en-US" dirty="0"/>
              <a:t>, you will need to do a one-time authorization for the Terminal to access your Documents folder.</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0634DED3-56FB-FA43-5790-58031DE9E3AD}"/>
              </a:ext>
            </a:extLst>
          </p:cNvPr>
          <p:cNvPicPr>
            <a:picLocks noGrp="1" noChangeAspect="1"/>
          </p:cNvPicPr>
          <p:nvPr>
            <p:ph type="pic" idx="2"/>
          </p:nvPr>
        </p:nvPicPr>
        <p:blipFill>
          <a:blip r:embed="rId3"/>
          <a:srcRect t="4133" b="4133"/>
          <a:stretch>
            <a:fillRect/>
          </a:stretch>
        </p:blipFill>
        <p:spPr>
          <a:xfrm>
            <a:off x="904617" y="1208837"/>
            <a:ext cx="3903300" cy="3033600"/>
          </a:xfrm>
        </p:spPr>
      </p:pic>
    </p:spTree>
    <p:extLst>
      <p:ext uri="{BB962C8B-B14F-4D97-AF65-F5344CB8AC3E}">
        <p14:creationId xmlns:p14="http://schemas.microsoft.com/office/powerpoint/2010/main" val="982799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0DCE-3CD1-E0AB-65D4-2B64BA70F48A}"/>
              </a:ext>
            </a:extLst>
          </p:cNvPr>
          <p:cNvSpPr>
            <a:spLocks noGrp="1"/>
          </p:cNvSpPr>
          <p:nvPr>
            <p:ph type="title"/>
          </p:nvPr>
        </p:nvSpPr>
        <p:spPr/>
        <p:txBody>
          <a:bodyPr/>
          <a:lstStyle/>
          <a:p>
            <a:r>
              <a:rPr lang="en-US" dirty="0"/>
              <a:t>CREATE A NOTEBOOK</a:t>
            </a:r>
            <a:br>
              <a:rPr lang="en-US" dirty="0"/>
            </a:br>
            <a:endParaRPr lang="en-US" dirty="0"/>
          </a:p>
        </p:txBody>
      </p:sp>
      <p:pic>
        <p:nvPicPr>
          <p:cNvPr id="8" name="Picture Placeholder 7" descr="A screenshot of a computer&#10;&#10;AI-generated content may be incorrect.">
            <a:extLst>
              <a:ext uri="{FF2B5EF4-FFF2-40B4-BE49-F238E27FC236}">
                <a16:creationId xmlns:a16="http://schemas.microsoft.com/office/drawing/2014/main" id="{6649F7AB-B040-F565-DA9A-F0F724D84E7D}"/>
              </a:ext>
            </a:extLst>
          </p:cNvPr>
          <p:cNvPicPr>
            <a:picLocks noGrp="1" noChangeAspect="1"/>
          </p:cNvPicPr>
          <p:nvPr>
            <p:ph type="pic" idx="2"/>
          </p:nvPr>
        </p:nvPicPr>
        <p:blipFill>
          <a:blip r:embed="rId2"/>
          <a:stretch>
            <a:fillRect/>
          </a:stretch>
        </p:blipFill>
        <p:spPr>
          <a:xfrm>
            <a:off x="4096274" y="1445726"/>
            <a:ext cx="4827552" cy="2599762"/>
          </a:xfrm>
        </p:spPr>
      </p:pic>
      <p:sp>
        <p:nvSpPr>
          <p:cNvPr id="9" name="TextBox 8">
            <a:extLst>
              <a:ext uri="{FF2B5EF4-FFF2-40B4-BE49-F238E27FC236}">
                <a16:creationId xmlns:a16="http://schemas.microsoft.com/office/drawing/2014/main" id="{A91F34FA-2778-E699-4164-B5AFE7C57E56}"/>
              </a:ext>
            </a:extLst>
          </p:cNvPr>
          <p:cNvSpPr txBox="1"/>
          <p:nvPr/>
        </p:nvSpPr>
        <p:spPr>
          <a:xfrm>
            <a:off x="720000" y="1514500"/>
            <a:ext cx="3194274" cy="2462213"/>
          </a:xfrm>
          <a:prstGeom prst="rect">
            <a:avLst/>
          </a:prstGeom>
          <a:noFill/>
        </p:spPr>
        <p:txBody>
          <a:bodyPr wrap="square" rtlCol="0">
            <a:spAutoFit/>
          </a:bodyPr>
          <a:lstStyle/>
          <a:p>
            <a:r>
              <a:rPr lang="en-US" dirty="0"/>
              <a:t>Create a folder to hold your Python projects, then navigate into that folder.</a:t>
            </a:r>
          </a:p>
          <a:p>
            <a:endParaRPr lang="en-US" dirty="0"/>
          </a:p>
          <a:p>
            <a:r>
              <a:rPr lang="en-US" dirty="0"/>
              <a:t>Select new, and Python. Note the cryptic text “</a:t>
            </a:r>
            <a:r>
              <a:rPr lang="en-US" dirty="0" err="1"/>
              <a:t>conda</a:t>
            </a:r>
            <a:r>
              <a:rPr lang="en-US" dirty="0"/>
              <a:t> </a:t>
            </a:r>
            <a:r>
              <a:rPr lang="en-US" dirty="0" err="1"/>
              <a:t>env:base</a:t>
            </a:r>
            <a:r>
              <a:rPr lang="en-US" dirty="0"/>
              <a:t>” next to it. We will see what this means later in the workshop.</a:t>
            </a:r>
          </a:p>
          <a:p>
            <a:endParaRPr lang="en-US" dirty="0"/>
          </a:p>
          <a:p>
            <a:r>
              <a:rPr lang="en-US" dirty="0"/>
              <a:t>When you click on Python, a new Notebook called “</a:t>
            </a:r>
            <a:r>
              <a:rPr lang="en-US" dirty="0" err="1"/>
              <a:t>untitled.inpyb</a:t>
            </a:r>
            <a:r>
              <a:rPr lang="en-US" dirty="0"/>
              <a:t>” will be created. Note the .</a:t>
            </a:r>
            <a:r>
              <a:rPr lang="en-US" dirty="0" err="1"/>
              <a:t>inpyb</a:t>
            </a:r>
            <a:r>
              <a:rPr lang="en-US" dirty="0"/>
              <a:t> file format.</a:t>
            </a:r>
          </a:p>
        </p:txBody>
      </p:sp>
    </p:spTree>
    <p:extLst>
      <p:ext uri="{BB962C8B-B14F-4D97-AF65-F5344CB8AC3E}">
        <p14:creationId xmlns:p14="http://schemas.microsoft.com/office/powerpoint/2010/main" val="341161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RENAME THE FILE</a:t>
            </a:r>
            <a:endParaRPr dirty="0"/>
          </a:p>
        </p:txBody>
      </p:sp>
      <p:pic>
        <p:nvPicPr>
          <p:cNvPr id="5" name="Picture 4" descr="A screenshot of a computer&#10;&#10;AI-generated content may be incorrect.">
            <a:extLst>
              <a:ext uri="{FF2B5EF4-FFF2-40B4-BE49-F238E27FC236}">
                <a16:creationId xmlns:a16="http://schemas.microsoft.com/office/drawing/2014/main" id="{296CB89B-92B4-0C62-DCC5-26A454C883F6}"/>
              </a:ext>
            </a:extLst>
          </p:cNvPr>
          <p:cNvPicPr>
            <a:picLocks noChangeAspect="1"/>
          </p:cNvPicPr>
          <p:nvPr/>
        </p:nvPicPr>
        <p:blipFill>
          <a:blip r:embed="rId3"/>
          <a:stretch>
            <a:fillRect/>
          </a:stretch>
        </p:blipFill>
        <p:spPr>
          <a:xfrm>
            <a:off x="1628273" y="1141369"/>
            <a:ext cx="5767137" cy="31057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5">
          <a:extLst>
            <a:ext uri="{FF2B5EF4-FFF2-40B4-BE49-F238E27FC236}">
              <a16:creationId xmlns:a16="http://schemas.microsoft.com/office/drawing/2014/main" id="{19048ADE-720B-F02D-98AB-5D1B94836A68}"/>
            </a:ext>
          </a:extLst>
        </p:cNvPr>
        <p:cNvGrpSpPr/>
        <p:nvPr/>
      </p:nvGrpSpPr>
      <p:grpSpPr>
        <a:xfrm>
          <a:off x="0" y="0"/>
          <a:ext cx="0" cy="0"/>
          <a:chOff x="0" y="0"/>
          <a:chExt cx="0" cy="0"/>
        </a:xfrm>
      </p:grpSpPr>
      <p:sp>
        <p:nvSpPr>
          <p:cNvPr id="966" name="Google Shape;966;p44">
            <a:extLst>
              <a:ext uri="{FF2B5EF4-FFF2-40B4-BE49-F238E27FC236}">
                <a16:creationId xmlns:a16="http://schemas.microsoft.com/office/drawing/2014/main" id="{6192EB8C-EF91-75F3-C4B8-0BDC0C412B8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TODAY’S WORKSHOP</a:t>
            </a:r>
            <a:endParaRPr dirty="0"/>
          </a:p>
        </p:txBody>
      </p:sp>
      <p:sp>
        <p:nvSpPr>
          <p:cNvPr id="967" name="Google Shape;967;p44">
            <a:extLst>
              <a:ext uri="{FF2B5EF4-FFF2-40B4-BE49-F238E27FC236}">
                <a16:creationId xmlns:a16="http://schemas.microsoft.com/office/drawing/2014/main" id="{531E4543-1119-3452-89FB-150A789AC5D7}"/>
              </a:ext>
            </a:extLst>
          </p:cNvPr>
          <p:cNvSpPr txBox="1">
            <a:spLocks noGrp="1"/>
          </p:cNvSpPr>
          <p:nvPr>
            <p:ph type="subTitle" idx="1"/>
          </p:nvPr>
        </p:nvSpPr>
        <p:spPr>
          <a:xfrm>
            <a:off x="789825" y="2826639"/>
            <a:ext cx="2204832" cy="129654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Mac users will install X</a:t>
            </a:r>
            <a:r>
              <a:rPr lang="en-US" dirty="0"/>
              <a:t>c</a:t>
            </a:r>
            <a:r>
              <a:rPr lang="en" dirty="0"/>
              <a:t>ode command line tools.</a:t>
            </a:r>
          </a:p>
          <a:p>
            <a:pPr marL="171450" lvl="0" indent="-171450" algn="l" rtl="0">
              <a:spcBef>
                <a:spcPts val="0"/>
              </a:spcBef>
              <a:spcAft>
                <a:spcPts val="0"/>
              </a:spcAft>
              <a:buFont typeface="Arial" panose="020B0604020202020204" pitchFamily="34" charset="0"/>
              <a:buChar char="•"/>
            </a:pPr>
            <a:r>
              <a:rPr lang="en" dirty="0"/>
              <a:t>Sign up for GitHub</a:t>
            </a:r>
          </a:p>
          <a:p>
            <a:pPr marL="171450" lvl="0" indent="-171450" algn="l" rtl="0">
              <a:spcBef>
                <a:spcPts val="0"/>
              </a:spcBef>
              <a:spcAft>
                <a:spcPts val="0"/>
              </a:spcAft>
              <a:buFont typeface="Arial" panose="020B0604020202020204" pitchFamily="34" charset="0"/>
              <a:buChar char="•"/>
            </a:pPr>
            <a:r>
              <a:rPr lang="en" dirty="0"/>
              <a:t>Install Anaconda Navigator toolkit</a:t>
            </a:r>
          </a:p>
          <a:p>
            <a:pPr marL="171450" lvl="0" indent="-171450" algn="l" rtl="0">
              <a:spcBef>
                <a:spcPts val="0"/>
              </a:spcBef>
              <a:spcAft>
                <a:spcPts val="0"/>
              </a:spcAft>
              <a:buFont typeface="Arial" panose="020B0604020202020204" pitchFamily="34" charset="0"/>
              <a:buChar char="•"/>
            </a:pPr>
            <a:r>
              <a:rPr lang="en" dirty="0"/>
              <a:t>Activate </a:t>
            </a:r>
            <a:r>
              <a:rPr lang="en" dirty="0" err="1"/>
              <a:t>Jupyter</a:t>
            </a:r>
            <a:r>
              <a:rPr lang="en" dirty="0"/>
              <a:t> Notebook</a:t>
            </a:r>
            <a:endParaRPr dirty="0"/>
          </a:p>
        </p:txBody>
      </p:sp>
      <p:sp>
        <p:nvSpPr>
          <p:cNvPr id="968" name="Google Shape;968;p44">
            <a:extLst>
              <a:ext uri="{FF2B5EF4-FFF2-40B4-BE49-F238E27FC236}">
                <a16:creationId xmlns:a16="http://schemas.microsoft.com/office/drawing/2014/main" id="{493CCF34-2BAD-4F17-0ABC-0FB60E59DDE3}"/>
              </a:ext>
            </a:extLst>
          </p:cNvPr>
          <p:cNvSpPr txBox="1">
            <a:spLocks noGrp="1"/>
          </p:cNvSpPr>
          <p:nvPr>
            <p:ph type="subTitle" idx="2"/>
          </p:nvPr>
        </p:nvSpPr>
        <p:spPr>
          <a:xfrm>
            <a:off x="3368033" y="2512052"/>
            <a:ext cx="2370088" cy="192572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Learn to use </a:t>
            </a:r>
            <a:r>
              <a:rPr lang="en-US" dirty="0" err="1"/>
              <a:t>Jupyter</a:t>
            </a:r>
            <a:r>
              <a:rPr lang="en-US" dirty="0"/>
              <a:t> notebook cells</a:t>
            </a:r>
          </a:p>
          <a:p>
            <a:pPr marL="171450" lvl="0" indent="-171450" algn="l" rtl="0">
              <a:spcBef>
                <a:spcPts val="0"/>
              </a:spcBef>
              <a:spcAft>
                <a:spcPts val="0"/>
              </a:spcAft>
              <a:buFont typeface="Arial" panose="020B0604020202020204" pitchFamily="34" charset="0"/>
              <a:buChar char="•"/>
            </a:pPr>
            <a:r>
              <a:rPr lang="en-US" dirty="0"/>
              <a:t>Distinguish command mode and edit mode</a:t>
            </a:r>
          </a:p>
          <a:p>
            <a:pPr marL="171450" lvl="0" indent="-171450" algn="l" rtl="0">
              <a:spcBef>
                <a:spcPts val="0"/>
              </a:spcBef>
              <a:spcAft>
                <a:spcPts val="0"/>
              </a:spcAft>
              <a:buFont typeface="Arial" panose="020B0604020202020204" pitchFamily="34" charset="0"/>
              <a:buChar char="•"/>
            </a:pPr>
            <a:r>
              <a:rPr lang="en-US" dirty="0"/>
              <a:t>Distinguish code cells and markdown cells</a:t>
            </a:r>
          </a:p>
          <a:p>
            <a:pPr marL="171450" lvl="0" indent="-171450" algn="l" rtl="0">
              <a:spcBef>
                <a:spcPts val="0"/>
              </a:spcBef>
              <a:spcAft>
                <a:spcPts val="0"/>
              </a:spcAft>
              <a:buFont typeface="Arial" panose="020B0604020202020204" pitchFamily="34" charset="0"/>
              <a:buChar char="•"/>
            </a:pPr>
            <a:r>
              <a:rPr lang="en-US" dirty="0"/>
              <a:t>Open and shut down notebooks</a:t>
            </a:r>
          </a:p>
          <a:p>
            <a:pPr marL="171450" lvl="0" indent="-171450" algn="l" rtl="0">
              <a:spcBef>
                <a:spcPts val="0"/>
              </a:spcBef>
              <a:spcAft>
                <a:spcPts val="0"/>
              </a:spcAft>
              <a:buFont typeface="Arial" panose="020B0604020202020204" pitchFamily="34" charset="0"/>
              <a:buChar char="•"/>
            </a:pPr>
            <a:r>
              <a:rPr lang="en-US" dirty="0"/>
              <a:t>Use Python to open a text file and load the text</a:t>
            </a:r>
            <a:endParaRPr dirty="0"/>
          </a:p>
        </p:txBody>
      </p:sp>
      <p:sp>
        <p:nvSpPr>
          <p:cNvPr id="969" name="Google Shape;969;p44">
            <a:extLst>
              <a:ext uri="{FF2B5EF4-FFF2-40B4-BE49-F238E27FC236}">
                <a16:creationId xmlns:a16="http://schemas.microsoft.com/office/drawing/2014/main" id="{B4D10F93-4718-5490-AB35-6B2DA18F6846}"/>
              </a:ext>
            </a:extLst>
          </p:cNvPr>
          <p:cNvSpPr txBox="1">
            <a:spLocks noGrp="1"/>
          </p:cNvSpPr>
          <p:nvPr>
            <p:ph type="subTitle" idx="3"/>
          </p:nvPr>
        </p:nvSpPr>
        <p:spPr>
          <a:xfrm>
            <a:off x="6153775" y="2578715"/>
            <a:ext cx="2052600" cy="192572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Learn about standard and 3</a:t>
            </a:r>
            <a:r>
              <a:rPr lang="en-US" baseline="30000" dirty="0"/>
              <a:t>rd</a:t>
            </a:r>
            <a:r>
              <a:rPr lang="en-US" dirty="0"/>
              <a:t> party libraries</a:t>
            </a:r>
          </a:p>
          <a:p>
            <a:pPr marL="171450" lvl="0" indent="-171450" algn="l" rtl="0">
              <a:spcBef>
                <a:spcPts val="0"/>
              </a:spcBef>
              <a:spcAft>
                <a:spcPts val="0"/>
              </a:spcAft>
              <a:buFont typeface="Arial" panose="020B0604020202020204" pitchFamily="34" charset="0"/>
              <a:buChar char="•"/>
            </a:pPr>
            <a:r>
              <a:rPr lang="en-US" dirty="0"/>
              <a:t>Learn about versioning and potential problems with versioning and code obsoletion</a:t>
            </a:r>
          </a:p>
          <a:p>
            <a:pPr marL="171450" lvl="0" indent="-171450" algn="l" rtl="0">
              <a:spcBef>
                <a:spcPts val="0"/>
              </a:spcBef>
              <a:spcAft>
                <a:spcPts val="0"/>
              </a:spcAft>
              <a:buFont typeface="Arial" panose="020B0604020202020204" pitchFamily="34" charset="0"/>
              <a:buChar char="•"/>
            </a:pPr>
            <a:r>
              <a:rPr lang="en-US" dirty="0"/>
              <a:t>Learn to create and manage virtual environments in </a:t>
            </a:r>
            <a:r>
              <a:rPr lang="en-US" dirty="0" err="1"/>
              <a:t>Jupyter</a:t>
            </a:r>
            <a:endParaRPr dirty="0"/>
          </a:p>
        </p:txBody>
      </p:sp>
      <p:sp>
        <p:nvSpPr>
          <p:cNvPr id="970" name="Google Shape;970;p44">
            <a:extLst>
              <a:ext uri="{FF2B5EF4-FFF2-40B4-BE49-F238E27FC236}">
                <a16:creationId xmlns:a16="http://schemas.microsoft.com/office/drawing/2014/main" id="{7C6A7305-B8D1-D075-6274-C48490274283}"/>
              </a:ext>
            </a:extLst>
          </p:cNvPr>
          <p:cNvSpPr txBox="1">
            <a:spLocks noGrp="1"/>
          </p:cNvSpPr>
          <p:nvPr>
            <p:ph type="subTitle" idx="4"/>
          </p:nvPr>
        </p:nvSpPr>
        <p:spPr>
          <a:xfrm>
            <a:off x="746282" y="2106962"/>
            <a:ext cx="2052600" cy="5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Install Tools</a:t>
            </a:r>
            <a:endParaRPr dirty="0"/>
          </a:p>
        </p:txBody>
      </p:sp>
      <p:sp>
        <p:nvSpPr>
          <p:cNvPr id="971" name="Google Shape;971;p44">
            <a:extLst>
              <a:ext uri="{FF2B5EF4-FFF2-40B4-BE49-F238E27FC236}">
                <a16:creationId xmlns:a16="http://schemas.microsoft.com/office/drawing/2014/main" id="{68B68821-DF05-8E91-2451-E6A5CC9B1ACE}"/>
              </a:ext>
            </a:extLst>
          </p:cNvPr>
          <p:cNvSpPr txBox="1">
            <a:spLocks noGrp="1"/>
          </p:cNvSpPr>
          <p:nvPr>
            <p:ph type="subTitle" idx="5"/>
          </p:nvPr>
        </p:nvSpPr>
        <p:spPr>
          <a:xfrm>
            <a:off x="2994657" y="2075326"/>
            <a:ext cx="2767568" cy="5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Jupyter</a:t>
            </a:r>
            <a:r>
              <a:rPr lang="en" dirty="0"/>
              <a:t> Notebooks</a:t>
            </a:r>
            <a:endParaRPr dirty="0"/>
          </a:p>
        </p:txBody>
      </p:sp>
      <p:sp>
        <p:nvSpPr>
          <p:cNvPr id="972" name="Google Shape;972;p44">
            <a:extLst>
              <a:ext uri="{FF2B5EF4-FFF2-40B4-BE49-F238E27FC236}">
                <a16:creationId xmlns:a16="http://schemas.microsoft.com/office/drawing/2014/main" id="{8A566D0F-D6B5-3F47-401F-18B72BE15361}"/>
              </a:ext>
            </a:extLst>
          </p:cNvPr>
          <p:cNvSpPr txBox="1">
            <a:spLocks noGrp="1"/>
          </p:cNvSpPr>
          <p:nvPr>
            <p:ph type="subTitle" idx="6"/>
          </p:nvPr>
        </p:nvSpPr>
        <p:spPr>
          <a:xfrm>
            <a:off x="5744501" y="2067100"/>
            <a:ext cx="3117111" cy="52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Virtual Environments</a:t>
            </a:r>
            <a:endParaRPr dirty="0"/>
          </a:p>
        </p:txBody>
      </p:sp>
      <p:sp>
        <p:nvSpPr>
          <p:cNvPr id="975" name="Google Shape;975;p44">
            <a:extLst>
              <a:ext uri="{FF2B5EF4-FFF2-40B4-BE49-F238E27FC236}">
                <a16:creationId xmlns:a16="http://schemas.microsoft.com/office/drawing/2014/main" id="{3DDA7288-E69D-4F1A-A06B-D133DFA7D617}"/>
              </a:ext>
            </a:extLst>
          </p:cNvPr>
          <p:cNvSpPr/>
          <p:nvPr/>
        </p:nvSpPr>
        <p:spPr>
          <a:xfrm>
            <a:off x="6844449" y="1419478"/>
            <a:ext cx="687484" cy="68748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black arrow pointing down&#10;&#10;AI-generated content may be incorrect.">
            <a:extLst>
              <a:ext uri="{FF2B5EF4-FFF2-40B4-BE49-F238E27FC236}">
                <a16:creationId xmlns:a16="http://schemas.microsoft.com/office/drawing/2014/main" id="{D83E9A2C-9C46-EEE1-2E83-B0FB0158446E}"/>
              </a:ext>
            </a:extLst>
          </p:cNvPr>
          <p:cNvPicPr>
            <a:picLocks noChangeAspect="1"/>
          </p:cNvPicPr>
          <p:nvPr/>
        </p:nvPicPr>
        <p:blipFill>
          <a:blip r:embed="rId3"/>
          <a:stretch>
            <a:fillRect/>
          </a:stretch>
        </p:blipFill>
        <p:spPr>
          <a:xfrm>
            <a:off x="1481955" y="1509872"/>
            <a:ext cx="610412" cy="574730"/>
          </a:xfrm>
          <a:prstGeom prst="rect">
            <a:avLst/>
          </a:prstGeom>
        </p:spPr>
      </p:pic>
      <p:pic>
        <p:nvPicPr>
          <p:cNvPr id="5" name="Picture 4" descr="A white line on a blue and purple circle&#10;&#10;AI-generated content may be incorrect.">
            <a:extLst>
              <a:ext uri="{FF2B5EF4-FFF2-40B4-BE49-F238E27FC236}">
                <a16:creationId xmlns:a16="http://schemas.microsoft.com/office/drawing/2014/main" id="{A3E35370-B1C0-B25B-381A-663518558D62}"/>
              </a:ext>
            </a:extLst>
          </p:cNvPr>
          <p:cNvPicPr>
            <a:picLocks noChangeAspect="1"/>
          </p:cNvPicPr>
          <p:nvPr/>
        </p:nvPicPr>
        <p:blipFill>
          <a:blip r:embed="rId4"/>
          <a:stretch>
            <a:fillRect/>
          </a:stretch>
        </p:blipFill>
        <p:spPr>
          <a:xfrm>
            <a:off x="4011578" y="1467807"/>
            <a:ext cx="630646" cy="630646"/>
          </a:xfrm>
          <a:prstGeom prst="rect">
            <a:avLst/>
          </a:prstGeom>
        </p:spPr>
      </p:pic>
      <p:grpSp>
        <p:nvGrpSpPr>
          <p:cNvPr id="6" name="Google Shape;9148;p82">
            <a:extLst>
              <a:ext uri="{FF2B5EF4-FFF2-40B4-BE49-F238E27FC236}">
                <a16:creationId xmlns:a16="http://schemas.microsoft.com/office/drawing/2014/main" id="{FCA36606-2026-6540-65AC-37DE2E1032A2}"/>
              </a:ext>
            </a:extLst>
          </p:cNvPr>
          <p:cNvGrpSpPr/>
          <p:nvPr/>
        </p:nvGrpSpPr>
        <p:grpSpPr>
          <a:xfrm>
            <a:off x="6908150" y="1470449"/>
            <a:ext cx="567000" cy="625362"/>
            <a:chOff x="4206459" y="1191441"/>
            <a:chExt cx="712557" cy="785901"/>
          </a:xfrm>
        </p:grpSpPr>
        <p:sp>
          <p:nvSpPr>
            <p:cNvPr id="7" name="Google Shape;9149;p82">
              <a:extLst>
                <a:ext uri="{FF2B5EF4-FFF2-40B4-BE49-F238E27FC236}">
                  <a16:creationId xmlns:a16="http://schemas.microsoft.com/office/drawing/2014/main" id="{D5A61F8F-484E-C808-B8C9-F3CEC655A891}"/>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150;p82">
              <a:extLst>
                <a:ext uri="{FF2B5EF4-FFF2-40B4-BE49-F238E27FC236}">
                  <a16:creationId xmlns:a16="http://schemas.microsoft.com/office/drawing/2014/main" id="{9FCB24DE-48D1-754E-2FAD-49B44F4A4D1F}"/>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151;p82">
              <a:extLst>
                <a:ext uri="{FF2B5EF4-FFF2-40B4-BE49-F238E27FC236}">
                  <a16:creationId xmlns:a16="http://schemas.microsoft.com/office/drawing/2014/main" id="{02238C9D-AA4D-496F-1BDF-FFF9B08A40C9}"/>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52;p82">
              <a:extLst>
                <a:ext uri="{FF2B5EF4-FFF2-40B4-BE49-F238E27FC236}">
                  <a16:creationId xmlns:a16="http://schemas.microsoft.com/office/drawing/2014/main" id="{3E102252-CEA2-8A61-23A0-AD5B8062B813}"/>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9153;p82">
              <a:extLst>
                <a:ext uri="{FF2B5EF4-FFF2-40B4-BE49-F238E27FC236}">
                  <a16:creationId xmlns:a16="http://schemas.microsoft.com/office/drawing/2014/main" id="{CD56155C-2F5F-3A67-810D-74AF5C9DB816}"/>
                </a:ext>
              </a:extLst>
            </p:cNvPr>
            <p:cNvGrpSpPr/>
            <p:nvPr/>
          </p:nvGrpSpPr>
          <p:grpSpPr>
            <a:xfrm>
              <a:off x="4644280" y="1290523"/>
              <a:ext cx="143716" cy="29463"/>
              <a:chOff x="4644280" y="1290523"/>
              <a:chExt cx="143716" cy="29463"/>
            </a:xfrm>
          </p:grpSpPr>
          <p:sp>
            <p:nvSpPr>
              <p:cNvPr id="41" name="Google Shape;9154;p82">
                <a:extLst>
                  <a:ext uri="{FF2B5EF4-FFF2-40B4-BE49-F238E27FC236}">
                    <a16:creationId xmlns:a16="http://schemas.microsoft.com/office/drawing/2014/main" id="{0DF3CEDB-6499-5C97-DA9A-E469C54966A9}"/>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55;p82">
                <a:extLst>
                  <a:ext uri="{FF2B5EF4-FFF2-40B4-BE49-F238E27FC236}">
                    <a16:creationId xmlns:a16="http://schemas.microsoft.com/office/drawing/2014/main" id="{B366D629-D01C-720E-C7A5-DD34DBA57258}"/>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56;p82">
                <a:extLst>
                  <a:ext uri="{FF2B5EF4-FFF2-40B4-BE49-F238E27FC236}">
                    <a16:creationId xmlns:a16="http://schemas.microsoft.com/office/drawing/2014/main" id="{B51F5BBF-34AF-6C29-3611-33D07CB184FA}"/>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157;p82">
                <a:extLst>
                  <a:ext uri="{FF2B5EF4-FFF2-40B4-BE49-F238E27FC236}">
                    <a16:creationId xmlns:a16="http://schemas.microsoft.com/office/drawing/2014/main" id="{B91F45D7-A7ED-1A7F-4A0F-35B3A272633C}"/>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158;p82">
              <a:extLst>
                <a:ext uri="{FF2B5EF4-FFF2-40B4-BE49-F238E27FC236}">
                  <a16:creationId xmlns:a16="http://schemas.microsoft.com/office/drawing/2014/main" id="{163D2712-49A7-5137-3D40-BB40C19B61BC}"/>
                </a:ext>
              </a:extLst>
            </p:cNvPr>
            <p:cNvGrpSpPr/>
            <p:nvPr/>
          </p:nvGrpSpPr>
          <p:grpSpPr>
            <a:xfrm>
              <a:off x="4356567" y="1191441"/>
              <a:ext cx="143690" cy="29488"/>
              <a:chOff x="4356567" y="1191441"/>
              <a:chExt cx="143690" cy="29488"/>
            </a:xfrm>
          </p:grpSpPr>
          <p:sp>
            <p:nvSpPr>
              <p:cNvPr id="37" name="Google Shape;9159;p82">
                <a:extLst>
                  <a:ext uri="{FF2B5EF4-FFF2-40B4-BE49-F238E27FC236}">
                    <a16:creationId xmlns:a16="http://schemas.microsoft.com/office/drawing/2014/main" id="{8ABF4045-1288-D5B8-1BA9-9C7C5A621B0E}"/>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160;p82">
                <a:extLst>
                  <a:ext uri="{FF2B5EF4-FFF2-40B4-BE49-F238E27FC236}">
                    <a16:creationId xmlns:a16="http://schemas.microsoft.com/office/drawing/2014/main" id="{4FDE4814-314F-6486-50EC-6DE20FE4DD6D}"/>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161;p82">
                <a:extLst>
                  <a:ext uri="{FF2B5EF4-FFF2-40B4-BE49-F238E27FC236}">
                    <a16:creationId xmlns:a16="http://schemas.microsoft.com/office/drawing/2014/main" id="{412568DA-D53A-751D-10A1-16EA1DD99EA1}"/>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62;p82">
                <a:extLst>
                  <a:ext uri="{FF2B5EF4-FFF2-40B4-BE49-F238E27FC236}">
                    <a16:creationId xmlns:a16="http://schemas.microsoft.com/office/drawing/2014/main" id="{95C0E75A-0283-D871-C78F-243FF73703FB}"/>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163;p82">
              <a:extLst>
                <a:ext uri="{FF2B5EF4-FFF2-40B4-BE49-F238E27FC236}">
                  <a16:creationId xmlns:a16="http://schemas.microsoft.com/office/drawing/2014/main" id="{82656E1F-497F-0CC5-1752-C7CBAEE3950E}"/>
                </a:ext>
              </a:extLst>
            </p:cNvPr>
            <p:cNvGrpSpPr/>
            <p:nvPr/>
          </p:nvGrpSpPr>
          <p:grpSpPr>
            <a:xfrm>
              <a:off x="4339009" y="1863727"/>
              <a:ext cx="143703" cy="29476"/>
              <a:chOff x="4339009" y="1863727"/>
              <a:chExt cx="143703" cy="29476"/>
            </a:xfrm>
          </p:grpSpPr>
          <p:sp>
            <p:nvSpPr>
              <p:cNvPr id="33" name="Google Shape;9164;p82">
                <a:extLst>
                  <a:ext uri="{FF2B5EF4-FFF2-40B4-BE49-F238E27FC236}">
                    <a16:creationId xmlns:a16="http://schemas.microsoft.com/office/drawing/2014/main" id="{D34134B5-3039-7B8F-0B9C-290FA586080B}"/>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165;p82">
                <a:extLst>
                  <a:ext uri="{FF2B5EF4-FFF2-40B4-BE49-F238E27FC236}">
                    <a16:creationId xmlns:a16="http://schemas.microsoft.com/office/drawing/2014/main" id="{2664B7E0-BAE4-0A37-8CA1-F59E3B4FB245}"/>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66;p82">
                <a:extLst>
                  <a:ext uri="{FF2B5EF4-FFF2-40B4-BE49-F238E27FC236}">
                    <a16:creationId xmlns:a16="http://schemas.microsoft.com/office/drawing/2014/main" id="{F19A6023-E010-905E-6C67-FA5CBC26D0E1}"/>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67;p82">
                <a:extLst>
                  <a:ext uri="{FF2B5EF4-FFF2-40B4-BE49-F238E27FC236}">
                    <a16:creationId xmlns:a16="http://schemas.microsoft.com/office/drawing/2014/main" id="{FAFB813A-F0D1-6672-3077-AE533EEF1F0D}"/>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168;p82">
              <a:extLst>
                <a:ext uri="{FF2B5EF4-FFF2-40B4-BE49-F238E27FC236}">
                  <a16:creationId xmlns:a16="http://schemas.microsoft.com/office/drawing/2014/main" id="{A4D44F85-E1F1-683E-8F1F-41FC1A688EAB}"/>
                </a:ext>
              </a:extLst>
            </p:cNvPr>
            <p:cNvGrpSpPr/>
            <p:nvPr/>
          </p:nvGrpSpPr>
          <p:grpSpPr>
            <a:xfrm>
              <a:off x="4206459" y="1607315"/>
              <a:ext cx="29539" cy="142899"/>
              <a:chOff x="4206459" y="1607315"/>
              <a:chExt cx="29539" cy="142899"/>
            </a:xfrm>
          </p:grpSpPr>
          <p:sp>
            <p:nvSpPr>
              <p:cNvPr id="29" name="Google Shape;9169;p82">
                <a:extLst>
                  <a:ext uri="{FF2B5EF4-FFF2-40B4-BE49-F238E27FC236}">
                    <a16:creationId xmlns:a16="http://schemas.microsoft.com/office/drawing/2014/main" id="{3429BBE9-8573-562D-78DE-4C37CB528154}"/>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70;p82">
                <a:extLst>
                  <a:ext uri="{FF2B5EF4-FFF2-40B4-BE49-F238E27FC236}">
                    <a16:creationId xmlns:a16="http://schemas.microsoft.com/office/drawing/2014/main" id="{C5AC1A2F-385A-D408-3B19-D8A52CF01490}"/>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71;p82">
                <a:extLst>
                  <a:ext uri="{FF2B5EF4-FFF2-40B4-BE49-F238E27FC236}">
                    <a16:creationId xmlns:a16="http://schemas.microsoft.com/office/drawing/2014/main" id="{A9252BDE-EBDC-319B-AFF8-787CDB0A9DFB}"/>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72;p82">
                <a:extLst>
                  <a:ext uri="{FF2B5EF4-FFF2-40B4-BE49-F238E27FC236}">
                    <a16:creationId xmlns:a16="http://schemas.microsoft.com/office/drawing/2014/main" id="{B8F249D6-A3E9-CE73-FAE4-DDE50F4C33FB}"/>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9173;p82">
              <a:extLst>
                <a:ext uri="{FF2B5EF4-FFF2-40B4-BE49-F238E27FC236}">
                  <a16:creationId xmlns:a16="http://schemas.microsoft.com/office/drawing/2014/main" id="{775C24F4-76A3-4A5C-3738-FE5A56CCE534}"/>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74;p82">
              <a:extLst>
                <a:ext uri="{FF2B5EF4-FFF2-40B4-BE49-F238E27FC236}">
                  <a16:creationId xmlns:a16="http://schemas.microsoft.com/office/drawing/2014/main" id="{B02BFEB9-F561-A9E2-6C3B-DDA258CBE183}"/>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175;p82">
              <a:extLst>
                <a:ext uri="{FF2B5EF4-FFF2-40B4-BE49-F238E27FC236}">
                  <a16:creationId xmlns:a16="http://schemas.microsoft.com/office/drawing/2014/main" id="{1D894AD1-ACEB-764B-74D7-7197A8DC31A2}"/>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76;p82">
              <a:extLst>
                <a:ext uri="{FF2B5EF4-FFF2-40B4-BE49-F238E27FC236}">
                  <a16:creationId xmlns:a16="http://schemas.microsoft.com/office/drawing/2014/main" id="{88C8CA62-FB36-21F9-51B7-094D20F43A4B}"/>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177;p82">
              <a:extLst>
                <a:ext uri="{FF2B5EF4-FFF2-40B4-BE49-F238E27FC236}">
                  <a16:creationId xmlns:a16="http://schemas.microsoft.com/office/drawing/2014/main" id="{13E709C9-5C0D-1BDE-316E-09096EBB21D9}"/>
                </a:ext>
              </a:extLst>
            </p:cNvPr>
            <p:cNvGrpSpPr/>
            <p:nvPr/>
          </p:nvGrpSpPr>
          <p:grpSpPr>
            <a:xfrm>
              <a:off x="4889463" y="1423737"/>
              <a:ext cx="29552" cy="142899"/>
              <a:chOff x="4889463" y="1423737"/>
              <a:chExt cx="29552" cy="142899"/>
            </a:xfrm>
          </p:grpSpPr>
          <p:sp>
            <p:nvSpPr>
              <p:cNvPr id="25" name="Google Shape;9178;p82">
                <a:extLst>
                  <a:ext uri="{FF2B5EF4-FFF2-40B4-BE49-F238E27FC236}">
                    <a16:creationId xmlns:a16="http://schemas.microsoft.com/office/drawing/2014/main" id="{1DFAB6F0-F353-2702-4388-B961F9D24675}"/>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79;p82">
                <a:extLst>
                  <a:ext uri="{FF2B5EF4-FFF2-40B4-BE49-F238E27FC236}">
                    <a16:creationId xmlns:a16="http://schemas.microsoft.com/office/drawing/2014/main" id="{EADF4610-8534-D6BF-EDF2-08163ABBDC32}"/>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80;p82">
                <a:extLst>
                  <a:ext uri="{FF2B5EF4-FFF2-40B4-BE49-F238E27FC236}">
                    <a16:creationId xmlns:a16="http://schemas.microsoft.com/office/drawing/2014/main" id="{8013DDC8-6CBB-FEAE-2A3D-7BCFBB2E866F}"/>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181;p82">
                <a:extLst>
                  <a:ext uri="{FF2B5EF4-FFF2-40B4-BE49-F238E27FC236}">
                    <a16:creationId xmlns:a16="http://schemas.microsoft.com/office/drawing/2014/main" id="{65B44109-29AB-1F2C-4841-FEC8F81CB5C1}"/>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182;p82">
              <a:extLst>
                <a:ext uri="{FF2B5EF4-FFF2-40B4-BE49-F238E27FC236}">
                  <a16:creationId xmlns:a16="http://schemas.microsoft.com/office/drawing/2014/main" id="{5A135353-B451-9502-5DA9-33D2D91FBC3D}"/>
                </a:ext>
              </a:extLst>
            </p:cNvPr>
            <p:cNvGrpSpPr/>
            <p:nvPr/>
          </p:nvGrpSpPr>
          <p:grpSpPr>
            <a:xfrm>
              <a:off x="4771663" y="1876896"/>
              <a:ext cx="108651" cy="100447"/>
              <a:chOff x="4771663" y="1876896"/>
              <a:chExt cx="108651" cy="100447"/>
            </a:xfrm>
          </p:grpSpPr>
          <p:sp>
            <p:nvSpPr>
              <p:cNvPr id="21" name="Google Shape;9183;p82">
                <a:extLst>
                  <a:ext uri="{FF2B5EF4-FFF2-40B4-BE49-F238E27FC236}">
                    <a16:creationId xmlns:a16="http://schemas.microsoft.com/office/drawing/2014/main" id="{23F5335B-04EF-7DA5-63AD-E441C05886E1}"/>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84;p82">
                <a:extLst>
                  <a:ext uri="{FF2B5EF4-FFF2-40B4-BE49-F238E27FC236}">
                    <a16:creationId xmlns:a16="http://schemas.microsoft.com/office/drawing/2014/main" id="{8566B23D-B385-F995-9AC0-C320273E9DB5}"/>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85;p82">
                <a:extLst>
                  <a:ext uri="{FF2B5EF4-FFF2-40B4-BE49-F238E27FC236}">
                    <a16:creationId xmlns:a16="http://schemas.microsoft.com/office/drawing/2014/main" id="{1543C12B-CB3B-0A48-7095-422D67935EF5}"/>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86;p82">
                <a:extLst>
                  <a:ext uri="{FF2B5EF4-FFF2-40B4-BE49-F238E27FC236}">
                    <a16:creationId xmlns:a16="http://schemas.microsoft.com/office/drawing/2014/main" id="{7020FADC-F9A1-BB9B-0104-64F35E91D3B9}"/>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55064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7FC80FC-D10F-01AD-F0E2-C75BBCEEDBD3}"/>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BEFF3F67-F050-B2BB-7410-246D20254F29}"/>
              </a:ext>
            </a:extLst>
          </p:cNvPr>
          <p:cNvSpPr txBox="1">
            <a:spLocks noGrp="1"/>
          </p:cNvSpPr>
          <p:nvPr>
            <p:ph type="title"/>
          </p:nvPr>
        </p:nvSpPr>
        <p:spPr>
          <a:xfrm>
            <a:off x="79700" y="48865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ABOUT NOTEBOOKS</a:t>
            </a:r>
            <a:endParaRPr dirty="0"/>
          </a:p>
        </p:txBody>
      </p:sp>
      <p:sp>
        <p:nvSpPr>
          <p:cNvPr id="940" name="Google Shape;940;p41">
            <a:extLst>
              <a:ext uri="{FF2B5EF4-FFF2-40B4-BE49-F238E27FC236}">
                <a16:creationId xmlns:a16="http://schemas.microsoft.com/office/drawing/2014/main" id="{3F62A2C7-32BA-59F1-1538-5508426F4E75}"/>
              </a:ext>
            </a:extLst>
          </p:cNvPr>
          <p:cNvSpPr txBox="1">
            <a:spLocks noGrp="1"/>
          </p:cNvSpPr>
          <p:nvPr>
            <p:ph type="subTitle" idx="1"/>
          </p:nvPr>
        </p:nvSpPr>
        <p:spPr>
          <a:xfrm>
            <a:off x="4450295" y="1338943"/>
            <a:ext cx="3040800" cy="2743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Markdown cells</a:t>
            </a:r>
          </a:p>
          <a:p>
            <a:pPr marL="171450" lvl="0" indent="-171450" algn="l" rtl="0">
              <a:spcBef>
                <a:spcPts val="0"/>
              </a:spcBef>
              <a:spcAft>
                <a:spcPts val="0"/>
              </a:spcAft>
              <a:buFont typeface="Arial" panose="020B0604020202020204" pitchFamily="34" charset="0"/>
              <a:buChar char="•"/>
            </a:pPr>
            <a:r>
              <a:rPr lang="en-US" dirty="0"/>
              <a:t>Quick intro to Markdown: </a:t>
            </a:r>
            <a:r>
              <a:rPr lang="en-US" dirty="0">
                <a:hlinkClick r:id="rId3"/>
              </a:rPr>
              <a:t>https://www.markdownguide.org/cheat-sheet/#basic-syntax</a:t>
            </a:r>
            <a:endParaRPr lang="en-US" dirty="0"/>
          </a:p>
          <a:p>
            <a:pPr marL="171450" lvl="0" indent="-171450" algn="l" rtl="0">
              <a:spcBef>
                <a:spcPts val="0"/>
              </a:spcBef>
              <a:spcAft>
                <a:spcPts val="0"/>
              </a:spcAft>
              <a:buFont typeface="Arial" panose="020B0604020202020204" pitchFamily="34" charset="0"/>
              <a:buChar char="•"/>
            </a:pPr>
            <a:r>
              <a:rPr lang="en-US" dirty="0"/>
              <a:t>Shutting down a notebook</a:t>
            </a:r>
          </a:p>
          <a:p>
            <a:pPr marL="171450" lvl="0" indent="-171450" algn="l" rtl="0">
              <a:spcBef>
                <a:spcPts val="0"/>
              </a:spcBef>
              <a:spcAft>
                <a:spcPts val="0"/>
              </a:spcAft>
              <a:buFont typeface="Arial" panose="020B0604020202020204" pitchFamily="34" charset="0"/>
              <a:buChar char="•"/>
            </a:pPr>
            <a:r>
              <a:rPr lang="en-US" dirty="0"/>
              <a:t>Restarting the kernel</a:t>
            </a:r>
          </a:p>
          <a:p>
            <a:pPr marL="171450" lvl="0" indent="-171450" algn="l" rtl="0">
              <a:spcBef>
                <a:spcPts val="0"/>
              </a:spcBef>
              <a:spcAft>
                <a:spcPts val="0"/>
              </a:spcAft>
              <a:buFont typeface="Arial" panose="020B0604020202020204" pitchFamily="34" charset="0"/>
              <a:buChar char="•"/>
            </a:pPr>
            <a:r>
              <a:rPr lang="en-US" dirty="0"/>
              <a:t>Shutting down the </a:t>
            </a:r>
            <a:r>
              <a:rPr lang="en-US" dirty="0" err="1"/>
              <a:t>Jupyter</a:t>
            </a:r>
            <a:r>
              <a:rPr lang="en-US" dirty="0"/>
              <a:t> Notebook kernel completely</a:t>
            </a:r>
          </a:p>
          <a:p>
            <a:pPr marL="171450" lvl="0" indent="-171450" algn="l" rtl="0">
              <a:spcBef>
                <a:spcPts val="0"/>
              </a:spcBef>
              <a:spcAft>
                <a:spcPts val="0"/>
              </a:spcAft>
              <a:buFont typeface="Arial" panose="020B0604020202020204" pitchFamily="34" charset="0"/>
              <a:buChar char="•"/>
            </a:pPr>
            <a:r>
              <a:rPr lang="en-US" dirty="0"/>
              <a:t>Reopening a notebook</a:t>
            </a:r>
          </a:p>
          <a:p>
            <a:pPr marL="171450" lvl="0" indent="-171450" algn="l" rtl="0">
              <a:spcBef>
                <a:spcPts val="0"/>
              </a:spcBef>
              <a:spcAft>
                <a:spcPts val="0"/>
              </a:spcAft>
              <a:buFont typeface="Arial" panose="020B0604020202020204" pitchFamily="34" charset="0"/>
              <a:buChar char="•"/>
            </a:pPr>
            <a:r>
              <a:rPr lang="en-US" dirty="0"/>
              <a:t>Downloading and opening someone else’s notebook. Here’s a collection of notebooks for digital humanities: </a:t>
            </a:r>
            <a:r>
              <a:rPr lang="en-US" dirty="0">
                <a:hlinkClick r:id="rId4"/>
              </a:rPr>
              <a:t>https://</a:t>
            </a:r>
            <a:r>
              <a:rPr lang="en-US" dirty="0" err="1">
                <a:hlinkClick r:id="rId4"/>
              </a:rPr>
              <a:t>github.com</a:t>
            </a:r>
            <a:r>
              <a:rPr lang="en-US" dirty="0">
                <a:hlinkClick r:id="rId4"/>
              </a:rPr>
              <a:t>/</a:t>
            </a:r>
            <a:r>
              <a:rPr lang="en-US" dirty="0" err="1">
                <a:hlinkClick r:id="rId4"/>
              </a:rPr>
              <a:t>quinnanya</a:t>
            </a:r>
            <a:r>
              <a:rPr lang="en-US" dirty="0">
                <a:hlinkClick r:id="rId4"/>
              </a:rPr>
              <a:t>/dh-</a:t>
            </a:r>
            <a:r>
              <a:rPr lang="en-US" dirty="0" err="1">
                <a:hlinkClick r:id="rId4"/>
              </a:rPr>
              <a:t>jupyter</a:t>
            </a:r>
            <a:endParaRPr dirty="0"/>
          </a:p>
        </p:txBody>
      </p:sp>
      <p:sp>
        <p:nvSpPr>
          <p:cNvPr id="941" name="Google Shape;941;p41">
            <a:extLst>
              <a:ext uri="{FF2B5EF4-FFF2-40B4-BE49-F238E27FC236}">
                <a16:creationId xmlns:a16="http://schemas.microsoft.com/office/drawing/2014/main" id="{38BCA040-D81F-03D0-0C25-11012B3D2656}"/>
              </a:ext>
            </a:extLst>
          </p:cNvPr>
          <p:cNvSpPr txBox="1">
            <a:spLocks noGrp="1"/>
          </p:cNvSpPr>
          <p:nvPr>
            <p:ph type="subTitle" idx="2"/>
          </p:nvPr>
        </p:nvSpPr>
        <p:spPr>
          <a:xfrm>
            <a:off x="890900" y="1415143"/>
            <a:ext cx="3040800" cy="2590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Get the text file from </a:t>
            </a:r>
            <a:r>
              <a:rPr lang="en-US" dirty="0">
                <a:hlinkClick r:id="rId5"/>
              </a:rPr>
              <a:t>https://github.com/jruedas1/cedish-python-workshop</a:t>
            </a:r>
            <a:r>
              <a:rPr lang="en-US" dirty="0"/>
              <a:t>. If you do not already have a GitHub account, make one now. It is free and this is the world’s foremost site for sharing open-source code.</a:t>
            </a:r>
            <a:endParaRPr lang="en" dirty="0"/>
          </a:p>
          <a:p>
            <a:pPr marL="171450" lvl="0" indent="-171450" algn="l" rtl="0">
              <a:spcBef>
                <a:spcPts val="0"/>
              </a:spcBef>
              <a:spcAft>
                <a:spcPts val="0"/>
              </a:spcAft>
              <a:buFont typeface="Arial" panose="020B0604020202020204" pitchFamily="34" charset="0"/>
              <a:buChar char="•"/>
            </a:pPr>
            <a:r>
              <a:rPr lang="en" dirty="0"/>
              <a:t>Download the text file or obtain another text file from Project Gutenberg: </a:t>
            </a:r>
            <a:r>
              <a:rPr lang="en-US" dirty="0">
                <a:hlinkClick r:id="rId6"/>
              </a:rPr>
              <a:t>https://www.gutenberg.org/</a:t>
            </a:r>
            <a:endParaRPr lang="en" dirty="0"/>
          </a:p>
          <a:p>
            <a:pPr marL="171450" lvl="0" indent="-171450" algn="l" rtl="0">
              <a:spcBef>
                <a:spcPts val="0"/>
              </a:spcBef>
              <a:spcAft>
                <a:spcPts val="0"/>
              </a:spcAft>
              <a:buFont typeface="Arial" panose="020B0604020202020204" pitchFamily="34" charset="0"/>
              <a:buChar char="•"/>
            </a:pPr>
            <a:r>
              <a:rPr lang="en" dirty="0"/>
              <a:t>Writing code in a cell</a:t>
            </a:r>
          </a:p>
          <a:p>
            <a:pPr marL="171450" lvl="0" indent="-171450" algn="l" rtl="0">
              <a:spcBef>
                <a:spcPts val="0"/>
              </a:spcBef>
              <a:spcAft>
                <a:spcPts val="0"/>
              </a:spcAft>
              <a:buFont typeface="Arial" panose="020B0604020202020204" pitchFamily="34" charset="0"/>
              <a:buChar char="•"/>
            </a:pPr>
            <a:r>
              <a:rPr lang="en" dirty="0"/>
              <a:t>Command mode and edit mode</a:t>
            </a:r>
          </a:p>
          <a:p>
            <a:pPr marL="171450" lvl="0" indent="-171450" algn="l" rtl="0">
              <a:spcBef>
                <a:spcPts val="0"/>
              </a:spcBef>
              <a:spcAft>
                <a:spcPts val="0"/>
              </a:spcAft>
              <a:buFont typeface="Arial" panose="020B0604020202020204" pitchFamily="34" charset="0"/>
              <a:buChar char="•"/>
            </a:pPr>
            <a:r>
              <a:rPr lang="en" dirty="0"/>
              <a:t>Running code in a cell. </a:t>
            </a:r>
          </a:p>
          <a:p>
            <a:pPr marL="171450" lvl="0" indent="-171450" algn="l" rtl="0">
              <a:spcBef>
                <a:spcPts val="0"/>
              </a:spcBef>
              <a:spcAft>
                <a:spcPts val="0"/>
              </a:spcAft>
              <a:buFont typeface="Arial" panose="020B0604020202020204" pitchFamily="34" charset="0"/>
              <a:buChar char="•"/>
            </a:pPr>
            <a:r>
              <a:rPr lang="en" dirty="0"/>
              <a:t>Locating keyboard shortcuts</a:t>
            </a:r>
            <a:endParaRPr dirty="0"/>
          </a:p>
        </p:txBody>
      </p:sp>
    </p:spTree>
    <p:extLst>
      <p:ext uri="{BB962C8B-B14F-4D97-AF65-F5344CB8AC3E}">
        <p14:creationId xmlns:p14="http://schemas.microsoft.com/office/powerpoint/2010/main" val="1839918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9ABE3E97-E152-9FDB-B6D2-7A2B421253D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3578AF98-F5EB-CA34-0C0A-C5EA2AD6CB13}"/>
              </a:ext>
            </a:extLst>
          </p:cNvPr>
          <p:cNvSpPr txBox="1">
            <a:spLocks noGrp="1"/>
          </p:cNvSpPr>
          <p:nvPr>
            <p:ph type="title"/>
          </p:nvPr>
        </p:nvSpPr>
        <p:spPr>
          <a:xfrm>
            <a:off x="1132114" y="488657"/>
            <a:ext cx="665158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JUPYTER NOTEBOOK SHORTCUTS</a:t>
            </a:r>
            <a:endParaRPr dirty="0"/>
          </a:p>
        </p:txBody>
      </p:sp>
      <p:sp>
        <p:nvSpPr>
          <p:cNvPr id="941" name="Google Shape;941;p41">
            <a:extLst>
              <a:ext uri="{FF2B5EF4-FFF2-40B4-BE49-F238E27FC236}">
                <a16:creationId xmlns:a16="http://schemas.microsoft.com/office/drawing/2014/main" id="{3675EA18-FBFA-5D31-71D9-7793C016A539}"/>
              </a:ext>
            </a:extLst>
          </p:cNvPr>
          <p:cNvSpPr txBox="1">
            <a:spLocks noGrp="1"/>
          </p:cNvSpPr>
          <p:nvPr>
            <p:ph type="subTitle" idx="2"/>
          </p:nvPr>
        </p:nvSpPr>
        <p:spPr>
          <a:xfrm>
            <a:off x="2480214" y="1472293"/>
            <a:ext cx="3040800" cy="253365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Enter Command Mode: ESC</a:t>
            </a:r>
          </a:p>
          <a:p>
            <a:pPr marL="171450" lvl="0" indent="-171450" algn="l" rtl="0">
              <a:spcBef>
                <a:spcPts val="0"/>
              </a:spcBef>
              <a:spcAft>
                <a:spcPts val="0"/>
              </a:spcAft>
              <a:buFont typeface="Arial" panose="020B0604020202020204" pitchFamily="34" charset="0"/>
              <a:buChar char="•"/>
            </a:pPr>
            <a:r>
              <a:rPr lang="en-US" dirty="0"/>
              <a:t>Enter Edit Mode; RETURN / ENTER (can also enter Edit Mode by clicking in cell)</a:t>
            </a:r>
          </a:p>
          <a:p>
            <a:pPr marL="171450" lvl="0" indent="-171450" algn="l" rtl="0">
              <a:spcBef>
                <a:spcPts val="0"/>
              </a:spcBef>
              <a:spcAft>
                <a:spcPts val="0"/>
              </a:spcAft>
              <a:buFont typeface="Arial" panose="020B0604020202020204" pitchFamily="34" charset="0"/>
              <a:buChar char="•"/>
            </a:pPr>
            <a:r>
              <a:rPr lang="en-US" dirty="0"/>
              <a:t>Create new cell Above: A</a:t>
            </a:r>
          </a:p>
          <a:p>
            <a:pPr marL="171450" lvl="0" indent="-171450" algn="l" rtl="0">
              <a:spcBef>
                <a:spcPts val="0"/>
              </a:spcBef>
              <a:spcAft>
                <a:spcPts val="0"/>
              </a:spcAft>
              <a:buFont typeface="Arial" panose="020B0604020202020204" pitchFamily="34" charset="0"/>
              <a:buChar char="•"/>
            </a:pPr>
            <a:r>
              <a:rPr lang="en-US" dirty="0"/>
              <a:t>Create new cell Below: B</a:t>
            </a:r>
          </a:p>
          <a:p>
            <a:pPr marL="171450" lvl="0" indent="-171450" algn="l" rtl="0">
              <a:spcBef>
                <a:spcPts val="0"/>
              </a:spcBef>
              <a:spcAft>
                <a:spcPts val="0"/>
              </a:spcAft>
              <a:buFont typeface="Arial" panose="020B0604020202020204" pitchFamily="34" charset="0"/>
              <a:buChar char="•"/>
            </a:pPr>
            <a:r>
              <a:rPr lang="en-US" dirty="0"/>
              <a:t>Run code: CMD + Enter / Ctrl + Enter</a:t>
            </a:r>
          </a:p>
          <a:p>
            <a:pPr marL="171450" lvl="0" indent="-171450" algn="l" rtl="0">
              <a:spcBef>
                <a:spcPts val="0"/>
              </a:spcBef>
              <a:spcAft>
                <a:spcPts val="0"/>
              </a:spcAft>
              <a:buFont typeface="Arial" panose="020B0604020202020204" pitchFamily="34" charset="0"/>
              <a:buChar char="•"/>
            </a:pPr>
            <a:r>
              <a:rPr lang="en-US" dirty="0"/>
              <a:t>Run code and advance: Option + Enter / Alt + Enter</a:t>
            </a:r>
          </a:p>
          <a:p>
            <a:pPr marL="171450" lvl="0" indent="-171450" algn="l" rtl="0">
              <a:spcBef>
                <a:spcPts val="0"/>
              </a:spcBef>
              <a:spcAft>
                <a:spcPts val="0"/>
              </a:spcAft>
              <a:buFont typeface="Arial" panose="020B0604020202020204" pitchFamily="34" charset="0"/>
              <a:buChar char="•"/>
            </a:pPr>
            <a:r>
              <a:rPr lang="en-US" dirty="0"/>
              <a:t>Switch cells: in Command Mode, up and down arrows</a:t>
            </a:r>
          </a:p>
          <a:p>
            <a:pPr marL="171450" lvl="0" indent="-171450" algn="l" rtl="0">
              <a:spcBef>
                <a:spcPts val="0"/>
              </a:spcBef>
              <a:spcAft>
                <a:spcPts val="0"/>
              </a:spcAft>
              <a:buFont typeface="Arial" panose="020B0604020202020204" pitchFamily="34" charset="0"/>
              <a:buChar char="•"/>
            </a:pPr>
            <a:r>
              <a:rPr lang="en-US" dirty="0"/>
              <a:t>Delete cell: DD</a:t>
            </a:r>
          </a:p>
          <a:p>
            <a:pPr marL="171450" lvl="0" indent="-171450" algn="l" rtl="0">
              <a:spcBef>
                <a:spcPts val="0"/>
              </a:spcBef>
              <a:spcAft>
                <a:spcPts val="0"/>
              </a:spcAft>
              <a:buFont typeface="Arial" panose="020B0604020202020204" pitchFamily="34" charset="0"/>
              <a:buChar char="•"/>
            </a:pPr>
            <a:r>
              <a:rPr lang="en-US" dirty="0"/>
              <a:t>Switch cell type: in Command Mode, Y for Code, M for Markdown</a:t>
            </a:r>
          </a:p>
        </p:txBody>
      </p:sp>
    </p:spTree>
    <p:extLst>
      <p:ext uri="{BB962C8B-B14F-4D97-AF65-F5344CB8AC3E}">
        <p14:creationId xmlns:p14="http://schemas.microsoft.com/office/powerpoint/2010/main" val="1788706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7CB49FCD-D5AA-BAD2-869E-039D46B834AB}"/>
            </a:ext>
          </a:extLst>
        </p:cNvPr>
        <p:cNvGrpSpPr/>
        <p:nvPr/>
      </p:nvGrpSpPr>
      <p:grpSpPr>
        <a:xfrm>
          <a:off x="0" y="0"/>
          <a:ext cx="0" cy="0"/>
          <a:chOff x="0" y="0"/>
          <a:chExt cx="0" cy="0"/>
        </a:xfrm>
      </p:grpSpPr>
      <p:pic>
        <p:nvPicPr>
          <p:cNvPr id="7" name="Picture 6" descr="A computer with a blank screen&#10;&#10;AI-generated content may be incorrect.">
            <a:extLst>
              <a:ext uri="{FF2B5EF4-FFF2-40B4-BE49-F238E27FC236}">
                <a16:creationId xmlns:a16="http://schemas.microsoft.com/office/drawing/2014/main" id="{A042F995-82D2-59FC-7FC5-6FAD4D2041BB}"/>
              </a:ext>
            </a:extLst>
          </p:cNvPr>
          <p:cNvPicPr>
            <a:picLocks noChangeAspect="1"/>
          </p:cNvPicPr>
          <p:nvPr/>
        </p:nvPicPr>
        <p:blipFill>
          <a:blip r:embed="rId3"/>
          <a:stretch>
            <a:fillRect/>
          </a:stretch>
        </p:blipFill>
        <p:spPr>
          <a:xfrm>
            <a:off x="500396" y="1809750"/>
            <a:ext cx="1642199" cy="1092095"/>
          </a:xfrm>
          <a:prstGeom prst="rect">
            <a:avLst/>
          </a:prstGeom>
        </p:spPr>
      </p:pic>
      <p:pic>
        <p:nvPicPr>
          <p:cNvPr id="9" name="Picture 8" descr="A blue circular object with stripes&#10;&#10;AI-generated content may be incorrect.">
            <a:extLst>
              <a:ext uri="{FF2B5EF4-FFF2-40B4-BE49-F238E27FC236}">
                <a16:creationId xmlns:a16="http://schemas.microsoft.com/office/drawing/2014/main" id="{A29CF0D1-BD8A-634A-8855-CBDDFFDF448A}"/>
              </a:ext>
            </a:extLst>
          </p:cNvPr>
          <p:cNvPicPr>
            <a:picLocks noChangeAspect="1"/>
          </p:cNvPicPr>
          <p:nvPr/>
        </p:nvPicPr>
        <p:blipFill>
          <a:blip r:embed="rId4"/>
          <a:stretch>
            <a:fillRect/>
          </a:stretch>
        </p:blipFill>
        <p:spPr>
          <a:xfrm>
            <a:off x="3470435" y="1699209"/>
            <a:ext cx="1101191" cy="1165729"/>
          </a:xfrm>
          <a:prstGeom prst="rect">
            <a:avLst/>
          </a:prstGeom>
        </p:spPr>
      </p:pic>
      <p:pic>
        <p:nvPicPr>
          <p:cNvPr id="11" name="Picture 10" descr="A black and white paper with lines&#10;&#10;AI-generated content may be incorrect.">
            <a:extLst>
              <a:ext uri="{FF2B5EF4-FFF2-40B4-BE49-F238E27FC236}">
                <a16:creationId xmlns:a16="http://schemas.microsoft.com/office/drawing/2014/main" id="{A195DA3F-E8E0-6070-0807-D303BF81BDEC}"/>
              </a:ext>
            </a:extLst>
          </p:cNvPr>
          <p:cNvPicPr>
            <a:picLocks noChangeAspect="1"/>
          </p:cNvPicPr>
          <p:nvPr/>
        </p:nvPicPr>
        <p:blipFill>
          <a:blip r:embed="rId5"/>
          <a:stretch>
            <a:fillRect/>
          </a:stretch>
        </p:blipFill>
        <p:spPr>
          <a:xfrm>
            <a:off x="3449868" y="3433406"/>
            <a:ext cx="1101191" cy="1101191"/>
          </a:xfrm>
          <a:prstGeom prst="rect">
            <a:avLst/>
          </a:prstGeom>
        </p:spPr>
      </p:pic>
      <p:pic>
        <p:nvPicPr>
          <p:cNvPr id="13" name="Picture 12" descr="A blue and yellow snake logo&#10;&#10;AI-generated content may be incorrect.">
            <a:extLst>
              <a:ext uri="{FF2B5EF4-FFF2-40B4-BE49-F238E27FC236}">
                <a16:creationId xmlns:a16="http://schemas.microsoft.com/office/drawing/2014/main" id="{31858A14-F318-68BA-A62A-BD1BFABF17BB}"/>
              </a:ext>
            </a:extLst>
          </p:cNvPr>
          <p:cNvPicPr>
            <a:picLocks noChangeAspect="1"/>
          </p:cNvPicPr>
          <p:nvPr/>
        </p:nvPicPr>
        <p:blipFill>
          <a:blip r:embed="rId6"/>
          <a:stretch>
            <a:fillRect/>
          </a:stretch>
        </p:blipFill>
        <p:spPr>
          <a:xfrm>
            <a:off x="5953403" y="1669997"/>
            <a:ext cx="1466850" cy="1371600"/>
          </a:xfrm>
          <a:prstGeom prst="rect">
            <a:avLst/>
          </a:prstGeom>
        </p:spPr>
      </p:pic>
      <p:cxnSp>
        <p:nvCxnSpPr>
          <p:cNvPr id="15" name="Straight Arrow Connector 14">
            <a:extLst>
              <a:ext uri="{FF2B5EF4-FFF2-40B4-BE49-F238E27FC236}">
                <a16:creationId xmlns:a16="http://schemas.microsoft.com/office/drawing/2014/main" id="{B67E0BC8-F24A-DD4E-9AD3-C0D461F31F52}"/>
              </a:ext>
            </a:extLst>
          </p:cNvPr>
          <p:cNvCxnSpPr>
            <a:cxnSpLocks/>
          </p:cNvCxnSpPr>
          <p:nvPr/>
        </p:nvCxnSpPr>
        <p:spPr>
          <a:xfrm>
            <a:off x="2190809" y="2231571"/>
            <a:ext cx="1095652"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37AA56-EDD6-1BFB-D198-60A2C43EBE9E}"/>
              </a:ext>
            </a:extLst>
          </p:cNvPr>
          <p:cNvCxnSpPr>
            <a:cxnSpLocks/>
          </p:cNvCxnSpPr>
          <p:nvPr/>
        </p:nvCxnSpPr>
        <p:spPr>
          <a:xfrm>
            <a:off x="4136197" y="2956296"/>
            <a:ext cx="1" cy="477110"/>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1446ECE-7E91-AB04-C012-7790F8FAF101}"/>
              </a:ext>
            </a:extLst>
          </p:cNvPr>
          <p:cNvCxnSpPr>
            <a:cxnSpLocks/>
          </p:cNvCxnSpPr>
          <p:nvPr/>
        </p:nvCxnSpPr>
        <p:spPr>
          <a:xfrm>
            <a:off x="4755600" y="2282073"/>
            <a:ext cx="1013829" cy="0"/>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CBF1645-62E4-8663-9E39-B2416A7B1BCC}"/>
              </a:ext>
            </a:extLst>
          </p:cNvPr>
          <p:cNvSpPr txBox="1"/>
          <p:nvPr/>
        </p:nvSpPr>
        <p:spPr>
          <a:xfrm>
            <a:off x="6033685" y="3194851"/>
            <a:ext cx="1306286" cy="307777"/>
          </a:xfrm>
          <a:prstGeom prst="rect">
            <a:avLst/>
          </a:prstGeom>
          <a:noFill/>
        </p:spPr>
        <p:txBody>
          <a:bodyPr wrap="square" rtlCol="0">
            <a:spAutoFit/>
          </a:bodyPr>
          <a:lstStyle/>
          <a:p>
            <a:r>
              <a:rPr lang="en-US" dirty="0">
                <a:latin typeface="Barlow" pitchFamily="2" charset="77"/>
              </a:rPr>
              <a:t>Python Kernel</a:t>
            </a:r>
          </a:p>
        </p:txBody>
      </p:sp>
      <p:sp>
        <p:nvSpPr>
          <p:cNvPr id="21" name="TextBox 20">
            <a:extLst>
              <a:ext uri="{FF2B5EF4-FFF2-40B4-BE49-F238E27FC236}">
                <a16:creationId xmlns:a16="http://schemas.microsoft.com/office/drawing/2014/main" id="{349D4D8A-E4A3-8C66-6C53-D588469E2B0B}"/>
              </a:ext>
            </a:extLst>
          </p:cNvPr>
          <p:cNvSpPr txBox="1"/>
          <p:nvPr/>
        </p:nvSpPr>
        <p:spPr>
          <a:xfrm>
            <a:off x="2024743" y="3770539"/>
            <a:ext cx="1338943" cy="523220"/>
          </a:xfrm>
          <a:prstGeom prst="rect">
            <a:avLst/>
          </a:prstGeom>
          <a:noFill/>
        </p:spPr>
        <p:txBody>
          <a:bodyPr wrap="square" rtlCol="0">
            <a:spAutoFit/>
          </a:bodyPr>
          <a:lstStyle/>
          <a:p>
            <a:r>
              <a:rPr lang="en-US" dirty="0">
                <a:latin typeface="Barlow" pitchFamily="2" charset="77"/>
              </a:rPr>
              <a:t>Notebook File (.ipynb)</a:t>
            </a:r>
          </a:p>
        </p:txBody>
      </p:sp>
      <p:sp>
        <p:nvSpPr>
          <p:cNvPr id="22" name="TextBox 21">
            <a:extLst>
              <a:ext uri="{FF2B5EF4-FFF2-40B4-BE49-F238E27FC236}">
                <a16:creationId xmlns:a16="http://schemas.microsoft.com/office/drawing/2014/main" id="{B6EC6779-9180-6219-F3D0-61C0840CB8EC}"/>
              </a:ext>
            </a:extLst>
          </p:cNvPr>
          <p:cNvSpPr txBox="1"/>
          <p:nvPr/>
        </p:nvSpPr>
        <p:spPr>
          <a:xfrm>
            <a:off x="620488" y="2956296"/>
            <a:ext cx="1500853" cy="307777"/>
          </a:xfrm>
          <a:prstGeom prst="rect">
            <a:avLst/>
          </a:prstGeom>
          <a:noFill/>
        </p:spPr>
        <p:txBody>
          <a:bodyPr wrap="square" rtlCol="0">
            <a:spAutoFit/>
          </a:bodyPr>
          <a:lstStyle/>
          <a:p>
            <a:r>
              <a:rPr lang="en-US" dirty="0">
                <a:latin typeface="Barlow" pitchFamily="2" charset="77"/>
              </a:rPr>
              <a:t>User’s browser</a:t>
            </a:r>
          </a:p>
        </p:txBody>
      </p:sp>
      <p:sp>
        <p:nvSpPr>
          <p:cNvPr id="23" name="TextBox 22">
            <a:extLst>
              <a:ext uri="{FF2B5EF4-FFF2-40B4-BE49-F238E27FC236}">
                <a16:creationId xmlns:a16="http://schemas.microsoft.com/office/drawing/2014/main" id="{FBF3D93E-5880-9DE3-7A03-07E43A0FE283}"/>
              </a:ext>
            </a:extLst>
          </p:cNvPr>
          <p:cNvSpPr txBox="1"/>
          <p:nvPr/>
        </p:nvSpPr>
        <p:spPr>
          <a:xfrm>
            <a:off x="3286461" y="1335559"/>
            <a:ext cx="1634713" cy="307777"/>
          </a:xfrm>
          <a:prstGeom prst="rect">
            <a:avLst/>
          </a:prstGeom>
          <a:noFill/>
        </p:spPr>
        <p:txBody>
          <a:bodyPr wrap="square" rtlCol="0">
            <a:spAutoFit/>
          </a:bodyPr>
          <a:lstStyle/>
          <a:p>
            <a:r>
              <a:rPr lang="en-US" dirty="0">
                <a:latin typeface="Barlow" pitchFamily="2" charset="77"/>
              </a:rPr>
              <a:t>Notebook Server</a:t>
            </a:r>
          </a:p>
        </p:txBody>
      </p:sp>
      <p:sp>
        <p:nvSpPr>
          <p:cNvPr id="28" name="TextBox 27">
            <a:extLst>
              <a:ext uri="{FF2B5EF4-FFF2-40B4-BE49-F238E27FC236}">
                <a16:creationId xmlns:a16="http://schemas.microsoft.com/office/drawing/2014/main" id="{C03AC394-6AEE-D166-AC90-C221138CB984}"/>
              </a:ext>
            </a:extLst>
          </p:cNvPr>
          <p:cNvSpPr txBox="1"/>
          <p:nvPr/>
        </p:nvSpPr>
        <p:spPr>
          <a:xfrm>
            <a:off x="2167580" y="639997"/>
            <a:ext cx="5040086" cy="492443"/>
          </a:xfrm>
          <a:prstGeom prst="rect">
            <a:avLst/>
          </a:prstGeom>
          <a:noFill/>
        </p:spPr>
        <p:txBody>
          <a:bodyPr wrap="square" rtlCol="0">
            <a:spAutoFit/>
          </a:bodyPr>
          <a:lstStyle/>
          <a:p>
            <a:r>
              <a:rPr lang="en-US" sz="2600" b="1" dirty="0">
                <a:latin typeface="Poppins" pitchFamily="2" charset="77"/>
                <a:cs typeface="Poppins" pitchFamily="2" charset="77"/>
              </a:rPr>
              <a:t>NOTEBOOK ARCHITECTURE</a:t>
            </a:r>
          </a:p>
        </p:txBody>
      </p:sp>
    </p:spTree>
    <p:extLst>
      <p:ext uri="{BB962C8B-B14F-4D97-AF65-F5344CB8AC3E}">
        <p14:creationId xmlns:p14="http://schemas.microsoft.com/office/powerpoint/2010/main" val="333230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551CBF1-69C3-FAC4-F592-07C8469199D7}"/>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559A5B7E-0061-6563-15A8-0016A212686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SHUTTING DOWN A NOTEBOOK</a:t>
            </a:r>
            <a:endParaRPr dirty="0"/>
          </a:p>
        </p:txBody>
      </p:sp>
      <p:sp>
        <p:nvSpPr>
          <p:cNvPr id="941" name="Google Shape;941;p41">
            <a:extLst>
              <a:ext uri="{FF2B5EF4-FFF2-40B4-BE49-F238E27FC236}">
                <a16:creationId xmlns:a16="http://schemas.microsoft.com/office/drawing/2014/main" id="{7816C716-E2A6-091E-129B-10E5E88EB4AA}"/>
              </a:ext>
            </a:extLst>
          </p:cNvPr>
          <p:cNvSpPr txBox="1">
            <a:spLocks noGrp="1"/>
          </p:cNvSpPr>
          <p:nvPr>
            <p:ph type="subTitle" idx="2"/>
          </p:nvPr>
        </p:nvSpPr>
        <p:spPr>
          <a:xfrm>
            <a:off x="1348100" y="1338943"/>
            <a:ext cx="3040800" cy="2590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The Notebook involves a Python kernel and a Notebook server. The browser is just the interface to these underlying programs. Closing the page or the browser will not shut down the notebook. The process will still run in the background.</a:t>
            </a:r>
          </a:p>
          <a:p>
            <a:pPr marL="171450" lvl="0" indent="-171450" algn="l" rtl="0">
              <a:spcBef>
                <a:spcPts val="0"/>
              </a:spcBef>
              <a:spcAft>
                <a:spcPts val="0"/>
              </a:spcAft>
              <a:buFont typeface="Arial" panose="020B0604020202020204" pitchFamily="34" charset="0"/>
              <a:buChar char="•"/>
            </a:pPr>
            <a:r>
              <a:rPr lang="en" dirty="0"/>
              <a:t>Instead, go to the main Notebook interface, select the “Running” tab, select the notebook, right click, and select shut down kernel.</a:t>
            </a:r>
          </a:p>
          <a:p>
            <a:pPr marL="171450" lvl="0" indent="-171450" algn="l" rtl="0">
              <a:spcBef>
                <a:spcPts val="0"/>
              </a:spcBef>
              <a:spcAft>
                <a:spcPts val="0"/>
              </a:spcAft>
              <a:buFont typeface="Arial" panose="020B0604020202020204" pitchFamily="34" charset="0"/>
              <a:buChar char="•"/>
            </a:pPr>
            <a:r>
              <a:rPr lang="en" dirty="0"/>
              <a:t>Alternatively, you may “Shut Down All” on the top right hand side.</a:t>
            </a:r>
            <a:endParaRPr dirty="0"/>
          </a:p>
        </p:txBody>
      </p:sp>
      <p:pic>
        <p:nvPicPr>
          <p:cNvPr id="5" name="Picture 4" descr="A screenshot of a computer&#10;&#10;AI-generated content may be incorrect.">
            <a:extLst>
              <a:ext uri="{FF2B5EF4-FFF2-40B4-BE49-F238E27FC236}">
                <a16:creationId xmlns:a16="http://schemas.microsoft.com/office/drawing/2014/main" id="{4C47F2F8-FA93-1CB5-C07C-0A4D0263C660}"/>
              </a:ext>
            </a:extLst>
          </p:cNvPr>
          <p:cNvPicPr>
            <a:picLocks noChangeAspect="1"/>
          </p:cNvPicPr>
          <p:nvPr/>
        </p:nvPicPr>
        <p:blipFill>
          <a:blip r:embed="rId3"/>
          <a:stretch>
            <a:fillRect/>
          </a:stretch>
        </p:blipFill>
        <p:spPr>
          <a:xfrm>
            <a:off x="4985118" y="1338943"/>
            <a:ext cx="3040800" cy="2673496"/>
          </a:xfrm>
          <a:prstGeom prst="rect">
            <a:avLst/>
          </a:prstGeom>
        </p:spPr>
      </p:pic>
    </p:spTree>
    <p:extLst>
      <p:ext uri="{BB962C8B-B14F-4D97-AF65-F5344CB8AC3E}">
        <p14:creationId xmlns:p14="http://schemas.microsoft.com/office/powerpoint/2010/main" val="1069968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D20EE0FF-C731-3378-2764-CBDED5D1A8BF}"/>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29269692-D8F2-371E-23F1-84C359441D5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SHUTTING DOWN A NOTEBOOK – PART 2</a:t>
            </a:r>
            <a:endParaRPr dirty="0"/>
          </a:p>
        </p:txBody>
      </p:sp>
      <p:sp>
        <p:nvSpPr>
          <p:cNvPr id="941" name="Google Shape;941;p41">
            <a:extLst>
              <a:ext uri="{FF2B5EF4-FFF2-40B4-BE49-F238E27FC236}">
                <a16:creationId xmlns:a16="http://schemas.microsoft.com/office/drawing/2014/main" id="{62B83306-EC8D-5814-FB6D-9E8FACAADDE2}"/>
              </a:ext>
            </a:extLst>
          </p:cNvPr>
          <p:cNvSpPr txBox="1">
            <a:spLocks noGrp="1"/>
          </p:cNvSpPr>
          <p:nvPr>
            <p:ph type="subTitle" idx="2"/>
          </p:nvPr>
        </p:nvSpPr>
        <p:spPr>
          <a:xfrm>
            <a:off x="1374226" y="1905000"/>
            <a:ext cx="3040800" cy="180485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Even after you shut down a kernel, the server is still running. To shut down the server, select File -&gt; Shut Down.</a:t>
            </a:r>
          </a:p>
          <a:p>
            <a:pPr marL="171450" lvl="0" indent="-171450" algn="l" rtl="0">
              <a:spcBef>
                <a:spcPts val="0"/>
              </a:spcBef>
              <a:spcAft>
                <a:spcPts val="0"/>
              </a:spcAft>
              <a:buFont typeface="Arial" panose="020B0604020202020204" pitchFamily="34" charset="0"/>
              <a:buChar char="•"/>
            </a:pPr>
            <a:r>
              <a:rPr lang="en" dirty="0"/>
              <a:t>New Notebooks will still open if you have old ones running in the background, but it does consume your computer’s memory and processing, so try to be diligent about shutting down kernels and servers.</a:t>
            </a:r>
          </a:p>
          <a:p>
            <a:pPr marL="0" lvl="0" indent="0" algn="l" rtl="0">
              <a:spcBef>
                <a:spcPts val="0"/>
              </a:spcBef>
              <a:spcAft>
                <a:spcPts val="0"/>
              </a:spcAft>
            </a:pPr>
            <a:endParaRPr lang="en" dirty="0"/>
          </a:p>
        </p:txBody>
      </p:sp>
      <p:pic>
        <p:nvPicPr>
          <p:cNvPr id="3" name="Picture 2" descr="A screenshot of a computer menu&#10;&#10;AI-generated content may be incorrect.">
            <a:extLst>
              <a:ext uri="{FF2B5EF4-FFF2-40B4-BE49-F238E27FC236}">
                <a16:creationId xmlns:a16="http://schemas.microsoft.com/office/drawing/2014/main" id="{5CDBB8AD-F02C-8EB9-A192-573CA0B45063}"/>
              </a:ext>
            </a:extLst>
          </p:cNvPr>
          <p:cNvPicPr>
            <a:picLocks noChangeAspect="1"/>
          </p:cNvPicPr>
          <p:nvPr/>
        </p:nvPicPr>
        <p:blipFill>
          <a:blip r:embed="rId3"/>
          <a:stretch>
            <a:fillRect/>
          </a:stretch>
        </p:blipFill>
        <p:spPr>
          <a:xfrm>
            <a:off x="4868313" y="1101836"/>
            <a:ext cx="2533972" cy="3275622"/>
          </a:xfrm>
          <a:prstGeom prst="rect">
            <a:avLst/>
          </a:prstGeom>
        </p:spPr>
      </p:pic>
    </p:spTree>
    <p:extLst>
      <p:ext uri="{BB962C8B-B14F-4D97-AF65-F5344CB8AC3E}">
        <p14:creationId xmlns:p14="http://schemas.microsoft.com/office/powerpoint/2010/main" val="1113079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B3E5C1A3-D841-B259-D415-03C1B03C2DB5}"/>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76B77A31-84FF-3E45-4FF2-982264FCDE68}"/>
              </a:ext>
            </a:extLst>
          </p:cNvPr>
          <p:cNvSpPr txBox="1">
            <a:spLocks noGrp="1"/>
          </p:cNvSpPr>
          <p:nvPr>
            <p:ph type="title"/>
          </p:nvPr>
        </p:nvSpPr>
        <p:spPr>
          <a:xfrm>
            <a:off x="624206" y="291248"/>
            <a:ext cx="7704000" cy="1306708"/>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dirty="0"/>
              <a:t>OPENING AND CLOSING NOTEBOOKS</a:t>
            </a:r>
            <a:br>
              <a:rPr lang="en" dirty="0"/>
            </a:br>
            <a:r>
              <a:rPr lang="en" dirty="0"/>
              <a:t>FINDING USEFUL NOTEBOOKS ONLINE</a:t>
            </a:r>
            <a:endParaRPr dirty="0"/>
          </a:p>
        </p:txBody>
      </p:sp>
      <p:sp>
        <p:nvSpPr>
          <p:cNvPr id="940" name="Google Shape;940;p41">
            <a:extLst>
              <a:ext uri="{FF2B5EF4-FFF2-40B4-BE49-F238E27FC236}">
                <a16:creationId xmlns:a16="http://schemas.microsoft.com/office/drawing/2014/main" id="{FCD153F8-6A6B-49BD-EA30-1FC4935EA40B}"/>
              </a:ext>
            </a:extLst>
          </p:cNvPr>
          <p:cNvSpPr txBox="1">
            <a:spLocks noGrp="1"/>
          </p:cNvSpPr>
          <p:nvPr>
            <p:ph type="subTitle" idx="1"/>
          </p:nvPr>
        </p:nvSpPr>
        <p:spPr>
          <a:xfrm>
            <a:off x="4755100" y="1597956"/>
            <a:ext cx="3040800" cy="23557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also do a search for “Digital Humanities </a:t>
            </a:r>
            <a:r>
              <a:rPr lang="en" dirty="0" err="1"/>
              <a:t>Jupyter</a:t>
            </a:r>
            <a:r>
              <a:rPr lang="en" dirty="0"/>
              <a:t> Notebooks” to find many examples.</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hlinkClick r:id="rId3"/>
              </a:rPr>
              <a:t>https://github.com/tomvannuenen/DIGHUM160/tree/main/notebooks</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hlinkClick r:id="rId4"/>
              </a:rPr>
              <a:t>https://github.com/ds-modules/XENGLIS-31AC</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https://</a:t>
            </a:r>
            <a:r>
              <a:rPr lang="en-US" dirty="0" err="1"/>
              <a:t>github.com</a:t>
            </a:r>
            <a:r>
              <a:rPr lang="en-US" dirty="0"/>
              <a:t>/</a:t>
            </a:r>
            <a:r>
              <a:rPr lang="en-US" dirty="0" err="1"/>
              <a:t>mchesterkadwell</a:t>
            </a:r>
            <a:r>
              <a:rPr lang="en-US" dirty="0"/>
              <a:t>/named-entity-recognition</a:t>
            </a:r>
            <a:endParaRPr dirty="0"/>
          </a:p>
        </p:txBody>
      </p:sp>
      <p:sp>
        <p:nvSpPr>
          <p:cNvPr id="941" name="Google Shape;941;p41">
            <a:extLst>
              <a:ext uri="{FF2B5EF4-FFF2-40B4-BE49-F238E27FC236}">
                <a16:creationId xmlns:a16="http://schemas.microsoft.com/office/drawing/2014/main" id="{A331F6A7-A889-CEEB-8B58-638A6F022075}"/>
              </a:ext>
            </a:extLst>
          </p:cNvPr>
          <p:cNvSpPr txBox="1">
            <a:spLocks noGrp="1"/>
          </p:cNvSpPr>
          <p:nvPr>
            <p:ph type="subTitle" idx="2"/>
          </p:nvPr>
        </p:nvSpPr>
        <p:spPr>
          <a:xfrm>
            <a:off x="1348100" y="1667625"/>
            <a:ext cx="3040800" cy="22163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open up a closed notebook, just launch </a:t>
            </a:r>
            <a:r>
              <a:rPr lang="en" dirty="0" err="1"/>
              <a:t>Jupyter</a:t>
            </a:r>
            <a:r>
              <a:rPr lang="en" dirty="0"/>
              <a:t> Notebooks, navigate to the folder the notebook is in, and double-click on it, or right-click and select Open.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This applies also to finding and downloading other notebooks created and shared by other people. Here is a GitHub repo (repository) that lists useful digital humanities notebooks: </a:t>
            </a:r>
            <a:r>
              <a:rPr lang="en-US" dirty="0">
                <a:hlinkClick r:id="rId5"/>
              </a:rPr>
              <a:t>https://</a:t>
            </a:r>
            <a:r>
              <a:rPr lang="en-US" dirty="0" err="1">
                <a:hlinkClick r:id="rId5"/>
              </a:rPr>
              <a:t>github.com</a:t>
            </a:r>
            <a:r>
              <a:rPr lang="en-US" dirty="0">
                <a:hlinkClick r:id="rId5"/>
              </a:rPr>
              <a:t>/</a:t>
            </a:r>
            <a:r>
              <a:rPr lang="en-US" dirty="0" err="1">
                <a:hlinkClick r:id="rId5"/>
              </a:rPr>
              <a:t>quinnanya</a:t>
            </a:r>
            <a:r>
              <a:rPr lang="en-US" dirty="0">
                <a:hlinkClick r:id="rId5"/>
              </a:rPr>
              <a:t>/dh-</a:t>
            </a:r>
            <a:r>
              <a:rPr lang="en-US" dirty="0" err="1">
                <a:hlinkClick r:id="rId5"/>
              </a:rPr>
              <a:t>jupyter</a:t>
            </a:r>
            <a:endParaRPr dirty="0"/>
          </a:p>
        </p:txBody>
      </p:sp>
    </p:spTree>
    <p:extLst>
      <p:ext uri="{BB962C8B-B14F-4D97-AF65-F5344CB8AC3E}">
        <p14:creationId xmlns:p14="http://schemas.microsoft.com/office/powerpoint/2010/main" val="747163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BAA00212-F184-AE98-E429-80105DA229B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7F2BEE8E-F022-AEE8-FC70-5CA67816B91A}"/>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VIRTUAL ENVIRONMENTS</a:t>
            </a:r>
          </a:p>
        </p:txBody>
      </p:sp>
      <p:sp>
        <p:nvSpPr>
          <p:cNvPr id="915" name="Google Shape;915;p40">
            <a:extLst>
              <a:ext uri="{FF2B5EF4-FFF2-40B4-BE49-F238E27FC236}">
                <a16:creationId xmlns:a16="http://schemas.microsoft.com/office/drawing/2014/main" id="{C53B78C9-7565-E301-97F6-8FD316CB90CB}"/>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916" name="Google Shape;916;p40">
            <a:extLst>
              <a:ext uri="{FF2B5EF4-FFF2-40B4-BE49-F238E27FC236}">
                <a16:creationId xmlns:a16="http://schemas.microsoft.com/office/drawing/2014/main" id="{30F6D853-B8A3-3208-1815-A98ABAEF2D4B}"/>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0BF717A5-F1D4-E9A2-8CC5-9D299B3ED00F}"/>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9AA4ECFE-2EE6-9884-831D-DAF72AD4602F}"/>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FD9F90A5-9E17-D3AF-16CE-9C2F8FF1CFA9}"/>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DD1DA363-1014-BC52-638F-98437DE25A98}"/>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07BCB792-24CD-C0CA-A44C-74FA4AB99096}"/>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4074CF2D-3956-02C7-B737-9E8F87F418A8}"/>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2D765788-A076-C86C-B92F-4A4240E41024}"/>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FE5D656F-D3DC-A954-0150-BE4D58F6DDD2}"/>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78887BD4-7F2A-0211-061C-5CC296A8D2F1}"/>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C5A55D22-F437-DCB9-F936-9B18E6173665}"/>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676D52B8-20C2-ECB1-903B-4FE5668F76D5}"/>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8DF73873-5EF6-7B7F-1E74-103353452D15}"/>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C83AAB3F-2B8F-50BB-6704-6ED736E7B57A}"/>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23F94ACA-6898-67BF-7E5F-BD2B72AD0FFB}"/>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9B88BC02-13C3-E07C-F072-302CF4C48757}"/>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B2A4BBB4-7427-38E4-1BBA-90E7164F14C8}"/>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B7CAF1BE-C709-8971-DC5F-DE90E0245560}"/>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F87E67D5-B735-1F97-30AC-E179DB37286C}"/>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36698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477152C2-EBD0-F76D-F250-40FAEEAFFC0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403CC8A2-D143-C9EE-5F8C-EA316A8A617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 AND LIBRARIES</a:t>
            </a:r>
            <a:endParaRPr dirty="0"/>
          </a:p>
        </p:txBody>
      </p:sp>
      <p:sp>
        <p:nvSpPr>
          <p:cNvPr id="941" name="Google Shape;941;p41">
            <a:extLst>
              <a:ext uri="{FF2B5EF4-FFF2-40B4-BE49-F238E27FC236}">
                <a16:creationId xmlns:a16="http://schemas.microsoft.com/office/drawing/2014/main" id="{44211A6C-3919-1C28-3A54-581D2457F3B7}"/>
              </a:ext>
            </a:extLst>
          </p:cNvPr>
          <p:cNvSpPr txBox="1">
            <a:spLocks noGrp="1"/>
          </p:cNvSpPr>
          <p:nvPr>
            <p:ph type="subTitle" idx="2"/>
          </p:nvPr>
        </p:nvSpPr>
        <p:spPr>
          <a:xfrm>
            <a:off x="1374226" y="1905000"/>
            <a:ext cx="3040800" cy="1952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dirty="0"/>
              <a:t>If you look around online for useful Python code snippets, you will inevitably come across mention of </a:t>
            </a:r>
            <a:r>
              <a:rPr lang="en" b="1" dirty="0"/>
              <a:t>pip</a:t>
            </a:r>
            <a:r>
              <a:rPr lang="en" dirty="0"/>
              <a:t>, </a:t>
            </a:r>
            <a:r>
              <a:rPr lang="en" b="1" dirty="0"/>
              <a:t>import</a:t>
            </a:r>
            <a:r>
              <a:rPr lang="en" dirty="0"/>
              <a:t>, libraries, and even virtual environments. It is important to have a good idea of what these mean and how to manage libraries in Python. It is very useful to understand virtual environments and how to manage them, right from the start of your Python experience.</a:t>
            </a:r>
          </a:p>
        </p:txBody>
      </p:sp>
      <p:pic>
        <p:nvPicPr>
          <p:cNvPr id="4" name="Picture 3" descr="A screenshot of a computer program&#10;&#10;AI-generated content may be incorrect.">
            <a:extLst>
              <a:ext uri="{FF2B5EF4-FFF2-40B4-BE49-F238E27FC236}">
                <a16:creationId xmlns:a16="http://schemas.microsoft.com/office/drawing/2014/main" id="{01CF6987-0964-83B3-6DA9-5DA041495BD3}"/>
              </a:ext>
            </a:extLst>
          </p:cNvPr>
          <p:cNvPicPr>
            <a:picLocks noChangeAspect="1"/>
          </p:cNvPicPr>
          <p:nvPr/>
        </p:nvPicPr>
        <p:blipFill>
          <a:blip r:embed="rId3"/>
          <a:stretch>
            <a:fillRect/>
          </a:stretch>
        </p:blipFill>
        <p:spPr>
          <a:xfrm>
            <a:off x="4475986" y="1192900"/>
            <a:ext cx="3118726" cy="3185508"/>
          </a:xfrm>
          <a:prstGeom prst="rect">
            <a:avLst/>
          </a:prstGeom>
        </p:spPr>
      </p:pic>
    </p:spTree>
    <p:extLst>
      <p:ext uri="{BB962C8B-B14F-4D97-AF65-F5344CB8AC3E}">
        <p14:creationId xmlns:p14="http://schemas.microsoft.com/office/powerpoint/2010/main" val="531830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FD48877B-F90C-829E-34AE-9215107E26C8}"/>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5B10F3E6-E328-DE42-5D69-B7C9FC3B35E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r>
              <a:rPr lang="en" baseline="30000" dirty="0"/>
              <a:t>RD</a:t>
            </a:r>
            <a:r>
              <a:rPr lang="en" dirty="0"/>
              <a:t> PARTY LIBRARIES</a:t>
            </a:r>
            <a:endParaRPr dirty="0"/>
          </a:p>
        </p:txBody>
      </p:sp>
      <p:sp>
        <p:nvSpPr>
          <p:cNvPr id="940" name="Google Shape;940;p41">
            <a:extLst>
              <a:ext uri="{FF2B5EF4-FFF2-40B4-BE49-F238E27FC236}">
                <a16:creationId xmlns:a16="http://schemas.microsoft.com/office/drawing/2014/main" id="{BF7B774C-6CB2-A64C-6265-7BC8295934EA}"/>
              </a:ext>
            </a:extLst>
          </p:cNvPr>
          <p:cNvSpPr txBox="1">
            <a:spLocks noGrp="1"/>
          </p:cNvSpPr>
          <p:nvPr>
            <p:ph type="subTitle" idx="1"/>
          </p:nvPr>
        </p:nvSpPr>
        <p:spPr>
          <a:xfrm>
            <a:off x="4755095" y="1338942"/>
            <a:ext cx="3040800" cy="302204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If you write code with a specific version of a library and of Python, a few years later, that same code might not work with a later version of Python. </a:t>
            </a:r>
          </a:p>
          <a:p>
            <a:pPr marL="171450" lvl="0" indent="-171450" algn="l" rtl="0">
              <a:spcBef>
                <a:spcPts val="0"/>
              </a:spcBef>
              <a:spcAft>
                <a:spcPts val="0"/>
              </a:spcAft>
              <a:buFont typeface="Arial" panose="020B0604020202020204" pitchFamily="34" charset="0"/>
              <a:buChar char="•"/>
            </a:pPr>
            <a:r>
              <a:rPr lang="en-US" dirty="0"/>
              <a:t>It is useful to “freeze” your code in place by defining an environment with specific versions of Python and of your libraries. This is called a virtual environment.</a:t>
            </a:r>
          </a:p>
          <a:p>
            <a:pPr marL="171450" lvl="0" indent="-171450" algn="l" rtl="0">
              <a:spcBef>
                <a:spcPts val="0"/>
              </a:spcBef>
              <a:spcAft>
                <a:spcPts val="0"/>
              </a:spcAft>
              <a:buFont typeface="Arial" panose="020B0604020202020204" pitchFamily="34" charset="0"/>
              <a:buChar char="•"/>
            </a:pPr>
            <a:r>
              <a:rPr lang="en-US" dirty="0"/>
              <a:t>It is best practice to create a virtual environment, or to activate an existing virtual environment, before installing any 3</a:t>
            </a:r>
            <a:r>
              <a:rPr lang="en-US" baseline="30000" dirty="0"/>
              <a:t>rd</a:t>
            </a:r>
            <a:r>
              <a:rPr lang="en-US" dirty="0"/>
              <a:t> party library.</a:t>
            </a:r>
          </a:p>
          <a:p>
            <a:pPr marL="171450" indent="-171450">
              <a:buFont typeface="Arial" panose="020B0604020202020204" pitchFamily="34" charset="0"/>
              <a:buChar char="•"/>
            </a:pPr>
            <a:r>
              <a:rPr lang="en-US" b="1" dirty="0"/>
              <a:t>pip install</a:t>
            </a:r>
            <a:r>
              <a:rPr lang="en-US" dirty="0"/>
              <a:t> is the usual command to install a 3</a:t>
            </a:r>
            <a:r>
              <a:rPr lang="en-US" baseline="30000" dirty="0"/>
              <a:t>rd</a:t>
            </a:r>
            <a:r>
              <a:rPr lang="en-US" dirty="0"/>
              <a:t> part library. When you see this, think to yourself,  “I need a virtual environment”.</a:t>
            </a:r>
          </a:p>
          <a:p>
            <a:pPr marL="171450" lvl="0" indent="-171450" algn="l" rtl="0">
              <a:spcBef>
                <a:spcPts val="0"/>
              </a:spcBef>
              <a:spcAft>
                <a:spcPts val="0"/>
              </a:spcAft>
              <a:buFont typeface="Arial" panose="020B0604020202020204" pitchFamily="34" charset="0"/>
              <a:buChar char="•"/>
            </a:pPr>
            <a:endParaRPr lang="en-US" dirty="0"/>
          </a:p>
        </p:txBody>
      </p:sp>
      <p:sp>
        <p:nvSpPr>
          <p:cNvPr id="941" name="Google Shape;941;p41">
            <a:extLst>
              <a:ext uri="{FF2B5EF4-FFF2-40B4-BE49-F238E27FC236}">
                <a16:creationId xmlns:a16="http://schemas.microsoft.com/office/drawing/2014/main" id="{1844623B-785E-16CB-6FCA-35DE32629FC4}"/>
              </a:ext>
            </a:extLst>
          </p:cNvPr>
          <p:cNvSpPr txBox="1">
            <a:spLocks noGrp="1"/>
          </p:cNvSpPr>
          <p:nvPr>
            <p:ph type="subTitle" idx="2"/>
          </p:nvPr>
        </p:nvSpPr>
        <p:spPr>
          <a:xfrm>
            <a:off x="1348100" y="1338943"/>
            <a:ext cx="3040800" cy="302204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When you install Python, you install what is known as the </a:t>
            </a:r>
            <a:r>
              <a:rPr lang="en" b="1" dirty="0"/>
              <a:t>standard library</a:t>
            </a:r>
            <a:r>
              <a:rPr lang="en" dirty="0"/>
              <a:t>. This is more than enough to do most basic programming tasks. </a:t>
            </a:r>
          </a:p>
          <a:p>
            <a:pPr marL="171450" lvl="0" indent="-171450" algn="l" rtl="0">
              <a:spcBef>
                <a:spcPts val="0"/>
              </a:spcBef>
              <a:spcAft>
                <a:spcPts val="0"/>
              </a:spcAft>
              <a:buFont typeface="Arial" panose="020B0604020202020204" pitchFamily="34" charset="0"/>
              <a:buChar char="•"/>
            </a:pPr>
            <a:r>
              <a:rPr lang="en" dirty="0"/>
              <a:t>In order to do more specialized programming, such as text analysis or data visualization, it is often necessary to install a 3</a:t>
            </a:r>
            <a:r>
              <a:rPr lang="en" baseline="30000" dirty="0"/>
              <a:t>rd</a:t>
            </a:r>
            <a:r>
              <a:rPr lang="en" dirty="0"/>
              <a:t> party library such as Spacy for natural language processing or Seaborn for data visualization.</a:t>
            </a:r>
          </a:p>
          <a:p>
            <a:pPr marL="171450" lvl="0" indent="-171450" algn="l" rtl="0">
              <a:spcBef>
                <a:spcPts val="0"/>
              </a:spcBef>
              <a:spcAft>
                <a:spcPts val="0"/>
              </a:spcAft>
              <a:buFont typeface="Arial" panose="020B0604020202020204" pitchFamily="34" charset="0"/>
              <a:buChar char="•"/>
            </a:pPr>
            <a:r>
              <a:rPr lang="en" dirty="0"/>
              <a:t>3</a:t>
            </a:r>
            <a:r>
              <a:rPr lang="en" baseline="30000" dirty="0"/>
              <a:t>rd</a:t>
            </a:r>
            <a:r>
              <a:rPr lang="en" dirty="0"/>
              <a:t> party libraries often rely on other 3</a:t>
            </a:r>
            <a:r>
              <a:rPr lang="en" baseline="30000" dirty="0"/>
              <a:t>rd</a:t>
            </a:r>
            <a:r>
              <a:rPr lang="en" dirty="0"/>
              <a:t> party libraries.</a:t>
            </a:r>
          </a:p>
          <a:p>
            <a:pPr marL="171450" lvl="0" indent="-171450" algn="l" rtl="0">
              <a:spcBef>
                <a:spcPts val="0"/>
              </a:spcBef>
              <a:spcAft>
                <a:spcPts val="0"/>
              </a:spcAft>
              <a:buFont typeface="Arial" panose="020B0604020202020204" pitchFamily="34" charset="0"/>
              <a:buChar char="•"/>
            </a:pPr>
            <a:r>
              <a:rPr lang="en-US" dirty="0"/>
              <a:t>3</a:t>
            </a:r>
            <a:r>
              <a:rPr lang="en-US" baseline="30000" dirty="0"/>
              <a:t>rd</a:t>
            </a:r>
            <a:r>
              <a:rPr lang="en-US" dirty="0"/>
              <a:t> party libraries have versions that evolve over time and are compatible with specific versions of Python.</a:t>
            </a:r>
            <a:endParaRPr dirty="0"/>
          </a:p>
        </p:txBody>
      </p:sp>
    </p:spTree>
    <p:extLst>
      <p:ext uri="{BB962C8B-B14F-4D97-AF65-F5344CB8AC3E}">
        <p14:creationId xmlns:p14="http://schemas.microsoft.com/office/powerpoint/2010/main" val="465374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67161483-14D1-C3C7-C78B-AB93B1D14C9E}"/>
            </a:ext>
          </a:extLst>
        </p:cNvPr>
        <p:cNvGrpSpPr/>
        <p:nvPr/>
      </p:nvGrpSpPr>
      <p:grpSpPr>
        <a:xfrm>
          <a:off x="0" y="0"/>
          <a:ext cx="0" cy="0"/>
          <a:chOff x="0" y="0"/>
          <a:chExt cx="0" cy="0"/>
        </a:xfrm>
      </p:grpSpPr>
      <p:sp>
        <p:nvSpPr>
          <p:cNvPr id="1177" name="Google Shape;1177;p50">
            <a:extLst>
              <a:ext uri="{FF2B5EF4-FFF2-40B4-BE49-F238E27FC236}">
                <a16:creationId xmlns:a16="http://schemas.microsoft.com/office/drawing/2014/main" id="{7B263634-1990-AA7D-8F9F-B3C239206731}"/>
              </a:ext>
            </a:extLst>
          </p:cNvPr>
          <p:cNvSpPr txBox="1">
            <a:spLocks noGrp="1"/>
          </p:cNvSpPr>
          <p:nvPr>
            <p:ph type="title"/>
          </p:nvPr>
        </p:nvSpPr>
        <p:spPr>
          <a:xfrm>
            <a:off x="1032886" y="1283676"/>
            <a:ext cx="3169200" cy="9594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NAVIGATOR ENVIRONMENTS</a:t>
            </a:r>
            <a:endParaRPr dirty="0"/>
          </a:p>
        </p:txBody>
      </p:sp>
      <p:sp>
        <p:nvSpPr>
          <p:cNvPr id="1178" name="Google Shape;1178;p50">
            <a:extLst>
              <a:ext uri="{FF2B5EF4-FFF2-40B4-BE49-F238E27FC236}">
                <a16:creationId xmlns:a16="http://schemas.microsoft.com/office/drawing/2014/main" id="{29DE9DF9-1DEE-8CF7-8CFA-C69318ACDA8B}"/>
              </a:ext>
            </a:extLst>
          </p:cNvPr>
          <p:cNvSpPr txBox="1">
            <a:spLocks noGrp="1"/>
          </p:cNvSpPr>
          <p:nvPr>
            <p:ph type="subTitle" idx="1"/>
          </p:nvPr>
        </p:nvSpPr>
        <p:spPr>
          <a:xfrm>
            <a:off x="1138393" y="2243090"/>
            <a:ext cx="2668675" cy="16167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your main Navigator menu, select </a:t>
            </a:r>
            <a:r>
              <a:rPr lang="en" b="1" dirty="0"/>
              <a:t>Environments</a:t>
            </a:r>
            <a:r>
              <a:rPr lang="en" dirty="0"/>
              <a:t>. When you start, you will have only one environment. This is your base environment. Your Anaconda base environment has many libraries that are useful for data science. Ideally, you should not add anymore to your base environment.</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EA753652-28C0-9973-AB85-6B1190EA00F8}"/>
              </a:ext>
            </a:extLst>
          </p:cNvPr>
          <p:cNvPicPr>
            <a:picLocks noGrp="1" noChangeAspect="1"/>
          </p:cNvPicPr>
          <p:nvPr>
            <p:ph type="pic" idx="2"/>
          </p:nvPr>
        </p:nvPicPr>
        <p:blipFill rotWithShape="1">
          <a:blip r:embed="rId3"/>
          <a:srcRect t="-27736" b="-27736"/>
          <a:stretch/>
        </p:blipFill>
        <p:spPr>
          <a:xfrm>
            <a:off x="4272425" y="587473"/>
            <a:ext cx="4198487" cy="3796800"/>
          </a:xfrm>
        </p:spPr>
      </p:pic>
    </p:spTree>
    <p:extLst>
      <p:ext uri="{BB962C8B-B14F-4D97-AF65-F5344CB8AC3E}">
        <p14:creationId xmlns:p14="http://schemas.microsoft.com/office/powerpoint/2010/main" val="7545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9C680FC7-8DAB-F685-C2C2-AECC2012418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CDE4C623-C8C7-8864-D68B-015C8763B06B}"/>
              </a:ext>
            </a:extLst>
          </p:cNvPr>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INSTALLING TOOLS</a:t>
            </a:r>
          </a:p>
        </p:txBody>
      </p:sp>
      <p:sp>
        <p:nvSpPr>
          <p:cNvPr id="915" name="Google Shape;915;p40">
            <a:extLst>
              <a:ext uri="{FF2B5EF4-FFF2-40B4-BE49-F238E27FC236}">
                <a16:creationId xmlns:a16="http://schemas.microsoft.com/office/drawing/2014/main" id="{CFE0A689-A494-5A65-5BC4-46E1721848AB}"/>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16" name="Google Shape;916;p40">
            <a:extLst>
              <a:ext uri="{FF2B5EF4-FFF2-40B4-BE49-F238E27FC236}">
                <a16:creationId xmlns:a16="http://schemas.microsoft.com/office/drawing/2014/main" id="{7CF5EB52-66F4-8766-A19A-12765A603030}"/>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4829308D-3221-AC15-E46D-7B3936ABC5C1}"/>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8F982AC6-4E20-3351-7B2C-80CB0FE73EDB}"/>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7F53CBF9-89D1-7222-32E0-B66D99BC3DB0}"/>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19191757-D3B4-7D0D-12EC-F90C04F92DB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0B0688E9-39FA-6679-C19E-CF17AF50672A}"/>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04336614-639B-B606-2A96-1464078376C8}"/>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BCB31D3D-47D7-A122-54E4-AF5F9C59E113}"/>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5A3F27E8-1859-2A0E-86B5-3122FF6DA595}"/>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6B8FB6ED-70BF-3703-D495-94007781DD31}"/>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9D8A66B4-D336-DF8C-28EF-F748BBE5C0E7}"/>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D46C6FE2-31C6-F35B-21CB-41228C238EFB}"/>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42392327-5000-21F7-F834-792DF43C1F5E}"/>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2215CEEF-B8F5-8B4E-BC9B-B95C42DCEA4E}"/>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2E42E35E-7317-4BA6-BD92-345E67A8B99F}"/>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73111EA3-5A35-928A-6B52-1E9E4C929095}"/>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3FDCCE6C-022B-A5ED-07F2-08A340529709}"/>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EECECA32-248C-0262-1810-EF2F2F0DBA48}"/>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C91A5215-505A-873D-8B5A-89F80C13C5E8}"/>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22704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9D1933A6-2285-F343-B902-5BC8F85416D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F91C9698-3660-AB63-DCC0-C9FDD6EFC52D}"/>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CREATING AN ENVIRONMENT</a:t>
            </a:r>
            <a:endParaRPr dirty="0"/>
          </a:p>
        </p:txBody>
      </p:sp>
      <p:sp>
        <p:nvSpPr>
          <p:cNvPr id="947" name="Google Shape;947;p42">
            <a:extLst>
              <a:ext uri="{FF2B5EF4-FFF2-40B4-BE49-F238E27FC236}">
                <a16:creationId xmlns:a16="http://schemas.microsoft.com/office/drawing/2014/main" id="{9FAD5CFB-2FF6-EDA7-BEC9-A323AEAD77B9}"/>
              </a:ext>
            </a:extLst>
          </p:cNvPr>
          <p:cNvSpPr txBox="1">
            <a:spLocks noGrp="1"/>
          </p:cNvSpPr>
          <p:nvPr>
            <p:ph type="subTitle" idx="1"/>
          </p:nvPr>
        </p:nvSpPr>
        <p:spPr>
          <a:xfrm>
            <a:off x="1021690" y="1627138"/>
            <a:ext cx="3057000" cy="2538499"/>
          </a:xfrm>
          <a:prstGeom prst="rect">
            <a:avLst/>
          </a:prstGeom>
        </p:spPr>
        <p:txBody>
          <a:bodyPr spcFirstLastPara="1" wrap="square" lIns="91425" tIns="91425" rIns="91425" bIns="91425" anchor="t" anchorCtr="0">
            <a:noAutofit/>
          </a:bodyPr>
          <a:lstStyle/>
          <a:p>
            <a:pPr marL="171450" indent="-171450">
              <a:buSzPts val="1100"/>
            </a:pPr>
            <a:r>
              <a:rPr lang="en-US" dirty="0"/>
              <a:t>With Environments selected, click on Create at the bottom of the Navigator menu.</a:t>
            </a:r>
          </a:p>
          <a:p>
            <a:pPr marL="171450" indent="-171450">
              <a:buSzPts val="1100"/>
            </a:pPr>
            <a:r>
              <a:rPr lang="en-US" dirty="0"/>
              <a:t>Name your environment. You may eventually have many Anaconda environments, so be sure to give your environment a name that clearly identifies its purpose or the project it is for.</a:t>
            </a:r>
          </a:p>
          <a:p>
            <a:pPr marL="171450" indent="-171450">
              <a:buSzPts val="1100"/>
            </a:pPr>
            <a:r>
              <a:rPr lang="en-US" dirty="0"/>
              <a:t>If you wish, you can select earlier or later versions of Python to use.</a:t>
            </a:r>
          </a:p>
          <a:p>
            <a:pPr marL="171450" indent="-171450">
              <a:buSzPts val="1100"/>
            </a:pPr>
            <a:r>
              <a:rPr lang="en-US" dirty="0"/>
              <a:t>In the Create new environment dialog, click Create to create the environment.</a:t>
            </a:r>
          </a:p>
          <a:p>
            <a:pPr marL="171450" indent="-171450">
              <a:buSzPts val="1100"/>
            </a:pPr>
            <a:endParaRPr lang="en-US" dirty="0"/>
          </a:p>
        </p:txBody>
      </p:sp>
      <p:pic>
        <p:nvPicPr>
          <p:cNvPr id="5" name="Picture Placeholder 4" descr="A screenshot of a computer&#10;&#10;AI-generated content may be incorrect.">
            <a:extLst>
              <a:ext uri="{FF2B5EF4-FFF2-40B4-BE49-F238E27FC236}">
                <a16:creationId xmlns:a16="http://schemas.microsoft.com/office/drawing/2014/main" id="{0933513A-1DC1-2F15-5ED8-9A37E2519049}"/>
              </a:ext>
            </a:extLst>
          </p:cNvPr>
          <p:cNvPicPr>
            <a:picLocks noGrp="1" noChangeAspect="1"/>
          </p:cNvPicPr>
          <p:nvPr>
            <p:ph type="pic" idx="2"/>
          </p:nvPr>
        </p:nvPicPr>
        <p:blipFill>
          <a:blip r:embed="rId3"/>
          <a:srcRect t="2291" b="2291"/>
          <a:stretch>
            <a:fillRect/>
          </a:stretch>
        </p:blipFill>
        <p:spPr/>
      </p:pic>
    </p:spTree>
    <p:extLst>
      <p:ext uri="{BB962C8B-B14F-4D97-AF65-F5344CB8AC3E}">
        <p14:creationId xmlns:p14="http://schemas.microsoft.com/office/powerpoint/2010/main" val="212454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53A3AA6E-D422-1274-0C3B-6DADEF5F4FB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45FA0B4B-90CC-56E2-F9F2-33CA30DD144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SELECTING AN ENVIRONMENT</a:t>
            </a:r>
            <a:endParaRPr dirty="0"/>
          </a:p>
        </p:txBody>
      </p:sp>
      <p:sp>
        <p:nvSpPr>
          <p:cNvPr id="947" name="Google Shape;947;p42">
            <a:extLst>
              <a:ext uri="{FF2B5EF4-FFF2-40B4-BE49-F238E27FC236}">
                <a16:creationId xmlns:a16="http://schemas.microsoft.com/office/drawing/2014/main" id="{AEF4F77E-EA34-8F4A-1665-A2AB343443B9}"/>
              </a:ext>
            </a:extLst>
          </p:cNvPr>
          <p:cNvSpPr txBox="1">
            <a:spLocks noGrp="1"/>
          </p:cNvSpPr>
          <p:nvPr>
            <p:ph type="subTitle" idx="1"/>
          </p:nvPr>
        </p:nvSpPr>
        <p:spPr>
          <a:xfrm>
            <a:off x="1013669" y="1776883"/>
            <a:ext cx="3057000" cy="2239009"/>
          </a:xfrm>
          <a:prstGeom prst="rect">
            <a:avLst/>
          </a:prstGeom>
        </p:spPr>
        <p:txBody>
          <a:bodyPr spcFirstLastPara="1" wrap="square" lIns="91425" tIns="91425" rIns="91425" bIns="91425" anchor="t" anchorCtr="0">
            <a:noAutofit/>
          </a:bodyPr>
          <a:lstStyle/>
          <a:p>
            <a:pPr marL="171450" indent="-171450">
              <a:buSzPts val="1100"/>
            </a:pPr>
            <a:r>
              <a:rPr lang="en-US" dirty="0"/>
              <a:t>In your Navigator menu, return to your Home pane.</a:t>
            </a:r>
          </a:p>
          <a:p>
            <a:pPr marL="171450" indent="-171450">
              <a:buSzPts val="1100"/>
            </a:pPr>
            <a:r>
              <a:rPr lang="en-US" dirty="0"/>
              <a:t>Note that you can now select what environment to use from a dropdown.</a:t>
            </a:r>
          </a:p>
          <a:p>
            <a:pPr marL="171450" indent="-171450">
              <a:buSzPts val="1100"/>
            </a:pPr>
            <a:r>
              <a:rPr lang="en-US" dirty="0" err="1"/>
              <a:t>Jupyter</a:t>
            </a:r>
            <a:r>
              <a:rPr lang="en-US" dirty="0"/>
              <a:t> Notebook is actually a Python library. It is installed to your base environment, but not to this new environment you just created. </a:t>
            </a:r>
          </a:p>
          <a:p>
            <a:pPr marL="171450" indent="-171450">
              <a:buSzPts val="1100"/>
            </a:pPr>
            <a:r>
              <a:rPr lang="en-US" dirty="0"/>
              <a:t>Scroll down until you see the </a:t>
            </a:r>
            <a:r>
              <a:rPr lang="en-US" dirty="0" err="1"/>
              <a:t>Jupyter</a:t>
            </a:r>
            <a:r>
              <a:rPr lang="en-US" dirty="0"/>
              <a:t> Notebook icon. Click Install to install it to this environment.</a:t>
            </a:r>
          </a:p>
          <a:p>
            <a:pPr marL="171450" indent="-171450">
              <a:buSzPts val="1100"/>
            </a:pPr>
            <a:endParaRPr lang="en-US" dirty="0"/>
          </a:p>
        </p:txBody>
      </p:sp>
      <p:pic>
        <p:nvPicPr>
          <p:cNvPr id="6" name="Picture Placeholder 5" descr="A screenshot of a computer&#10;&#10;AI-generated content may be incorrect.">
            <a:extLst>
              <a:ext uri="{FF2B5EF4-FFF2-40B4-BE49-F238E27FC236}">
                <a16:creationId xmlns:a16="http://schemas.microsoft.com/office/drawing/2014/main" id="{7911DA29-F728-6521-9F76-21B20F2EC744}"/>
              </a:ext>
            </a:extLst>
          </p:cNvPr>
          <p:cNvPicPr>
            <a:picLocks noGrp="1" noChangeAspect="1"/>
          </p:cNvPicPr>
          <p:nvPr>
            <p:ph type="pic" idx="2"/>
          </p:nvPr>
        </p:nvPicPr>
        <p:blipFill rotWithShape="1">
          <a:blip r:embed="rId3"/>
          <a:srcRect t="-16751" b="-16751"/>
          <a:stretch/>
        </p:blipFill>
        <p:spPr/>
      </p:pic>
    </p:spTree>
    <p:extLst>
      <p:ext uri="{BB962C8B-B14F-4D97-AF65-F5344CB8AC3E}">
        <p14:creationId xmlns:p14="http://schemas.microsoft.com/office/powerpoint/2010/main" val="2268315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389CDC52-8792-4A57-0887-A59E85BA075B}"/>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93A6BA83-DE85-3C5B-EED6-DA869855D934}"/>
              </a:ext>
            </a:extLst>
          </p:cNvPr>
          <p:cNvSpPr txBox="1">
            <a:spLocks noGrp="1"/>
          </p:cNvSpPr>
          <p:nvPr>
            <p:ph type="title"/>
          </p:nvPr>
        </p:nvSpPr>
        <p:spPr>
          <a:xfrm>
            <a:off x="720000" y="445024"/>
            <a:ext cx="7710900" cy="9345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LAUNCHING A NOTEBOOK IN AN ENVIRONMENT</a:t>
            </a:r>
            <a:endParaRPr dirty="0"/>
          </a:p>
        </p:txBody>
      </p:sp>
      <p:sp>
        <p:nvSpPr>
          <p:cNvPr id="947" name="Google Shape;947;p42">
            <a:extLst>
              <a:ext uri="{FF2B5EF4-FFF2-40B4-BE49-F238E27FC236}">
                <a16:creationId xmlns:a16="http://schemas.microsoft.com/office/drawing/2014/main" id="{AFC521D6-0E69-1132-02F7-79E217EF739C}"/>
              </a:ext>
            </a:extLst>
          </p:cNvPr>
          <p:cNvSpPr txBox="1">
            <a:spLocks noGrp="1"/>
          </p:cNvSpPr>
          <p:nvPr>
            <p:ph type="subTitle" idx="1"/>
          </p:nvPr>
        </p:nvSpPr>
        <p:spPr>
          <a:xfrm>
            <a:off x="989606" y="2610038"/>
            <a:ext cx="3057000" cy="572700"/>
          </a:xfrm>
          <a:prstGeom prst="rect">
            <a:avLst/>
          </a:prstGeom>
        </p:spPr>
        <p:txBody>
          <a:bodyPr spcFirstLastPara="1" wrap="square" lIns="91425" tIns="91425" rIns="91425" bIns="91425" anchor="t" anchorCtr="0">
            <a:noAutofit/>
          </a:bodyPr>
          <a:lstStyle/>
          <a:p>
            <a:pPr marL="171450" indent="-171450">
              <a:buSzPts val="1100"/>
            </a:pPr>
            <a:r>
              <a:rPr lang="en-US" dirty="0"/>
              <a:t>Now that </a:t>
            </a:r>
            <a:r>
              <a:rPr lang="en-US" dirty="0" err="1"/>
              <a:t>Jupyter</a:t>
            </a:r>
            <a:r>
              <a:rPr lang="en-US" dirty="0"/>
              <a:t> Notebook is installed to this environment, you can launch it.</a:t>
            </a:r>
          </a:p>
        </p:txBody>
      </p:sp>
      <p:pic>
        <p:nvPicPr>
          <p:cNvPr id="5" name="Picture Placeholder 4" descr="A screenshot of a computer&#10;&#10;AI-generated content may be incorrect.">
            <a:extLst>
              <a:ext uri="{FF2B5EF4-FFF2-40B4-BE49-F238E27FC236}">
                <a16:creationId xmlns:a16="http://schemas.microsoft.com/office/drawing/2014/main" id="{0B6E4518-36FA-ED81-2302-0E1791DD4EF5}"/>
              </a:ext>
            </a:extLst>
          </p:cNvPr>
          <p:cNvPicPr>
            <a:picLocks noGrp="1" noChangeAspect="1"/>
          </p:cNvPicPr>
          <p:nvPr>
            <p:ph type="pic" idx="2"/>
          </p:nvPr>
        </p:nvPicPr>
        <p:blipFill rotWithShape="1">
          <a:blip r:embed="rId3"/>
          <a:srcRect t="-16751" b="-16751"/>
          <a:stretch/>
        </p:blipFill>
        <p:spPr/>
      </p:pic>
    </p:spTree>
    <p:extLst>
      <p:ext uri="{BB962C8B-B14F-4D97-AF65-F5344CB8AC3E}">
        <p14:creationId xmlns:p14="http://schemas.microsoft.com/office/powerpoint/2010/main" val="1897489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FC998E94-87A9-9C4B-BC8C-451C8A264360}"/>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47C37D31-AD50-7C44-D7B2-012854F4CBC0}"/>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OPENING A NOTEBOOK IN AN ENVIRONMENT</a:t>
            </a:r>
            <a:endParaRPr dirty="0"/>
          </a:p>
        </p:txBody>
      </p:sp>
      <p:sp>
        <p:nvSpPr>
          <p:cNvPr id="947" name="Google Shape;947;p42">
            <a:extLst>
              <a:ext uri="{FF2B5EF4-FFF2-40B4-BE49-F238E27FC236}">
                <a16:creationId xmlns:a16="http://schemas.microsoft.com/office/drawing/2014/main" id="{075A12C5-4E6D-BE2E-1BAC-34FD795FF21B}"/>
              </a:ext>
            </a:extLst>
          </p:cNvPr>
          <p:cNvSpPr txBox="1">
            <a:spLocks noGrp="1"/>
          </p:cNvSpPr>
          <p:nvPr>
            <p:ph type="subTitle" idx="1"/>
          </p:nvPr>
        </p:nvSpPr>
        <p:spPr>
          <a:xfrm>
            <a:off x="588554" y="2486218"/>
            <a:ext cx="3057000" cy="874895"/>
          </a:xfrm>
          <a:prstGeom prst="rect">
            <a:avLst/>
          </a:prstGeom>
        </p:spPr>
        <p:txBody>
          <a:bodyPr spcFirstLastPara="1" wrap="square" lIns="91425" tIns="91425" rIns="91425" bIns="91425" anchor="t" anchorCtr="0">
            <a:noAutofit/>
          </a:bodyPr>
          <a:lstStyle/>
          <a:p>
            <a:pPr marL="171450" indent="-171450">
              <a:buSzPts val="1100"/>
            </a:pPr>
            <a:r>
              <a:rPr lang="en-US" dirty="0"/>
              <a:t>Navigate to the folder where you want to keep your project and open a notebook.</a:t>
            </a:r>
          </a:p>
          <a:p>
            <a:pPr marL="171450" indent="-171450">
              <a:buSzPts val="1100"/>
            </a:pPr>
            <a:r>
              <a:rPr lang="en-US" dirty="0"/>
              <a:t>When your notebook opens, remember to rename it from Untitled!</a:t>
            </a:r>
          </a:p>
        </p:txBody>
      </p:sp>
      <p:pic>
        <p:nvPicPr>
          <p:cNvPr id="6" name="Picture Placeholder 5" descr="A screenshot of a computer&#10;&#10;AI-generated content may be incorrect.">
            <a:extLst>
              <a:ext uri="{FF2B5EF4-FFF2-40B4-BE49-F238E27FC236}">
                <a16:creationId xmlns:a16="http://schemas.microsoft.com/office/drawing/2014/main" id="{05075865-020C-97F1-86E2-41EC350162F0}"/>
              </a:ext>
            </a:extLst>
          </p:cNvPr>
          <p:cNvPicPr>
            <a:picLocks noGrp="1" noChangeAspect="1"/>
          </p:cNvPicPr>
          <p:nvPr>
            <p:ph type="pic" idx="2"/>
          </p:nvPr>
        </p:nvPicPr>
        <p:blipFill rotWithShape="1">
          <a:blip r:embed="rId3"/>
          <a:srcRect t="-29408" b="-29408"/>
          <a:stretch/>
        </p:blipFill>
        <p:spPr>
          <a:xfrm>
            <a:off x="3962399" y="1098885"/>
            <a:ext cx="4695851" cy="3649562"/>
          </a:xfrm>
        </p:spPr>
      </p:pic>
    </p:spTree>
    <p:extLst>
      <p:ext uri="{BB962C8B-B14F-4D97-AF65-F5344CB8AC3E}">
        <p14:creationId xmlns:p14="http://schemas.microsoft.com/office/powerpoint/2010/main" val="2613952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E43C4E48-E983-5D67-2DC8-70FA69F806C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31FA5ABC-8F9D-D21F-2A42-85622EE6B277}"/>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PACKAGES</a:t>
            </a:r>
            <a:endParaRPr dirty="0"/>
          </a:p>
        </p:txBody>
      </p:sp>
      <p:sp>
        <p:nvSpPr>
          <p:cNvPr id="947" name="Google Shape;947;p42">
            <a:extLst>
              <a:ext uri="{FF2B5EF4-FFF2-40B4-BE49-F238E27FC236}">
                <a16:creationId xmlns:a16="http://schemas.microsoft.com/office/drawing/2014/main" id="{670BB7DF-3ADF-F52A-909F-A5E5C177F418}"/>
              </a:ext>
            </a:extLst>
          </p:cNvPr>
          <p:cNvSpPr txBox="1">
            <a:spLocks noGrp="1"/>
          </p:cNvSpPr>
          <p:nvPr>
            <p:ph type="subTitle" idx="1"/>
          </p:nvPr>
        </p:nvSpPr>
        <p:spPr>
          <a:xfrm>
            <a:off x="588554" y="2021493"/>
            <a:ext cx="3057000" cy="1937859"/>
          </a:xfrm>
          <a:prstGeom prst="rect">
            <a:avLst/>
          </a:prstGeom>
        </p:spPr>
        <p:txBody>
          <a:bodyPr spcFirstLastPara="1" wrap="square" lIns="91425" tIns="91425" rIns="91425" bIns="91425" anchor="t" anchorCtr="0">
            <a:noAutofit/>
          </a:bodyPr>
          <a:lstStyle/>
          <a:p>
            <a:pPr marL="171450" indent="-171450">
              <a:buSzPts val="1100"/>
            </a:pPr>
            <a:r>
              <a:rPr lang="en-US" dirty="0"/>
              <a:t>Navigator has a graphical package installation interface. This queries a repository called the </a:t>
            </a:r>
            <a:r>
              <a:rPr lang="en-US" b="1" dirty="0" err="1"/>
              <a:t>conda</a:t>
            </a:r>
            <a:r>
              <a:rPr lang="en-US" b="1" dirty="0"/>
              <a:t> forge</a:t>
            </a:r>
            <a:r>
              <a:rPr lang="en-US" dirty="0"/>
              <a:t> for packages.</a:t>
            </a:r>
          </a:p>
          <a:p>
            <a:pPr marL="171450" indent="-171450">
              <a:buSzPts val="1100"/>
            </a:pPr>
            <a:r>
              <a:rPr lang="en-US" dirty="0"/>
              <a:t>When using Anaconda Navigator, it is preferable to use its internal tools to install libraries if possible. </a:t>
            </a:r>
          </a:p>
          <a:p>
            <a:pPr marL="171450" indent="-171450">
              <a:buSzPts val="1100"/>
            </a:pPr>
            <a:r>
              <a:rPr lang="en-US" dirty="0"/>
              <a:t>Select “All” to search for all available packages.</a:t>
            </a:r>
          </a:p>
        </p:txBody>
      </p:sp>
      <p:pic>
        <p:nvPicPr>
          <p:cNvPr id="6" name="Picture Placeholder 5" descr="A screenshot of a computer&#10;&#10;AI-generated content may be incorrect.">
            <a:extLst>
              <a:ext uri="{FF2B5EF4-FFF2-40B4-BE49-F238E27FC236}">
                <a16:creationId xmlns:a16="http://schemas.microsoft.com/office/drawing/2014/main" id="{3AA93D59-A7F0-31AE-FDCC-94DA9F3553C7}"/>
              </a:ext>
            </a:extLst>
          </p:cNvPr>
          <p:cNvPicPr>
            <a:picLocks noGrp="1" noChangeAspect="1"/>
          </p:cNvPicPr>
          <p:nvPr>
            <p:ph type="pic" idx="2"/>
          </p:nvPr>
        </p:nvPicPr>
        <p:blipFill rotWithShape="1">
          <a:blip r:embed="rId3"/>
          <a:srcRect t="-16061" b="-16061"/>
          <a:stretch/>
        </p:blipFill>
        <p:spPr/>
      </p:pic>
    </p:spTree>
    <p:extLst>
      <p:ext uri="{BB962C8B-B14F-4D97-AF65-F5344CB8AC3E}">
        <p14:creationId xmlns:p14="http://schemas.microsoft.com/office/powerpoint/2010/main" val="1192051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C72602CE-4706-9FD9-7841-CBF8D8331A21}"/>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35873E36-8AF8-84C9-2CA4-EE91BBC320D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PACKAGES</a:t>
            </a:r>
            <a:endParaRPr dirty="0"/>
          </a:p>
        </p:txBody>
      </p:sp>
      <p:sp>
        <p:nvSpPr>
          <p:cNvPr id="947" name="Google Shape;947;p42">
            <a:extLst>
              <a:ext uri="{FF2B5EF4-FFF2-40B4-BE49-F238E27FC236}">
                <a16:creationId xmlns:a16="http://schemas.microsoft.com/office/drawing/2014/main" id="{38208E55-43C1-3CD0-C7AF-6B0C7822AB90}"/>
              </a:ext>
            </a:extLst>
          </p:cNvPr>
          <p:cNvSpPr txBox="1">
            <a:spLocks noGrp="1"/>
          </p:cNvSpPr>
          <p:nvPr>
            <p:ph type="subTitle" idx="1"/>
          </p:nvPr>
        </p:nvSpPr>
        <p:spPr>
          <a:xfrm>
            <a:off x="588554" y="2021493"/>
            <a:ext cx="3057000" cy="1937859"/>
          </a:xfrm>
          <a:prstGeom prst="rect">
            <a:avLst/>
          </a:prstGeom>
        </p:spPr>
        <p:txBody>
          <a:bodyPr spcFirstLastPara="1" wrap="square" lIns="91425" tIns="91425" rIns="91425" bIns="91425" anchor="t" anchorCtr="0">
            <a:noAutofit/>
          </a:bodyPr>
          <a:lstStyle/>
          <a:p>
            <a:pPr marL="171450" indent="-171450">
              <a:buSzPts val="1100"/>
            </a:pPr>
            <a:r>
              <a:rPr lang="en-US" dirty="0"/>
              <a:t>Search for the package you are interested in.</a:t>
            </a:r>
          </a:p>
          <a:p>
            <a:pPr marL="171450" indent="-171450">
              <a:buSzPts val="1100"/>
            </a:pPr>
            <a:r>
              <a:rPr lang="en-US" dirty="0"/>
              <a:t>Select it to install it to this environment.</a:t>
            </a:r>
          </a:p>
          <a:p>
            <a:pPr marL="171450" indent="-171450">
              <a:buSzPts val="1100"/>
            </a:pPr>
            <a:r>
              <a:rPr lang="en-US" dirty="0"/>
              <a:t>If the library you are looking for is not available in the </a:t>
            </a:r>
            <a:r>
              <a:rPr lang="en-US" dirty="0" err="1"/>
              <a:t>conda</a:t>
            </a:r>
            <a:r>
              <a:rPr lang="en-US" dirty="0"/>
              <a:t> forge, then you can use </a:t>
            </a:r>
            <a:r>
              <a:rPr lang="en-US" b="1" dirty="0"/>
              <a:t>pip install</a:t>
            </a:r>
            <a:r>
              <a:rPr lang="en-US" dirty="0"/>
              <a:t> in your notebook instead.</a:t>
            </a:r>
          </a:p>
        </p:txBody>
      </p:sp>
      <p:pic>
        <p:nvPicPr>
          <p:cNvPr id="5" name="Picture Placeholder 4" descr="A screenshot of a computer&#10;&#10;AI-generated content may be incorrect.">
            <a:extLst>
              <a:ext uri="{FF2B5EF4-FFF2-40B4-BE49-F238E27FC236}">
                <a16:creationId xmlns:a16="http://schemas.microsoft.com/office/drawing/2014/main" id="{63288FB6-AAF9-7C05-E8DE-B1BD427D83C6}"/>
              </a:ext>
            </a:extLst>
          </p:cNvPr>
          <p:cNvPicPr>
            <a:picLocks noGrp="1" noChangeAspect="1"/>
          </p:cNvPicPr>
          <p:nvPr>
            <p:ph type="pic" idx="2"/>
          </p:nvPr>
        </p:nvPicPr>
        <p:blipFill rotWithShape="1">
          <a:blip r:embed="rId3"/>
          <a:srcRect t="-30855" b="-30855"/>
          <a:stretch/>
        </p:blipFill>
        <p:spPr>
          <a:xfrm>
            <a:off x="3767328" y="1379588"/>
            <a:ext cx="4529746" cy="3033600"/>
          </a:xfrm>
        </p:spPr>
      </p:pic>
    </p:spTree>
    <p:extLst>
      <p:ext uri="{BB962C8B-B14F-4D97-AF65-F5344CB8AC3E}">
        <p14:creationId xmlns:p14="http://schemas.microsoft.com/office/powerpoint/2010/main" val="745981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921AB913-F1DC-3E59-FD6C-BDC877B1907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BF86380C-2011-A704-8827-E9D36C3BB451}"/>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USING AN ENVIRONMENT</a:t>
            </a:r>
            <a:endParaRPr dirty="0"/>
          </a:p>
        </p:txBody>
      </p:sp>
      <p:sp>
        <p:nvSpPr>
          <p:cNvPr id="947" name="Google Shape;947;p42">
            <a:extLst>
              <a:ext uri="{FF2B5EF4-FFF2-40B4-BE49-F238E27FC236}">
                <a16:creationId xmlns:a16="http://schemas.microsoft.com/office/drawing/2014/main" id="{B58D0C39-3D9E-94B8-9719-E864D7E58E93}"/>
              </a:ext>
            </a:extLst>
          </p:cNvPr>
          <p:cNvSpPr txBox="1">
            <a:spLocks noGrp="1"/>
          </p:cNvSpPr>
          <p:nvPr>
            <p:ph type="subTitle" idx="1"/>
          </p:nvPr>
        </p:nvSpPr>
        <p:spPr>
          <a:xfrm>
            <a:off x="515402" y="2130195"/>
            <a:ext cx="3057000" cy="1612630"/>
          </a:xfrm>
          <a:prstGeom prst="rect">
            <a:avLst/>
          </a:prstGeom>
        </p:spPr>
        <p:txBody>
          <a:bodyPr spcFirstLastPara="1" wrap="square" lIns="91425" tIns="91425" rIns="91425" bIns="91425" anchor="t" anchorCtr="0">
            <a:noAutofit/>
          </a:bodyPr>
          <a:lstStyle/>
          <a:p>
            <a:pPr marL="171450" indent="-171450">
              <a:buSzPts val="1100"/>
            </a:pPr>
            <a:r>
              <a:rPr lang="en-US" dirty="0"/>
              <a:t>You are now ready to do </a:t>
            </a:r>
            <a:r>
              <a:rPr lang="en-US" b="1" dirty="0"/>
              <a:t>pip install</a:t>
            </a:r>
            <a:r>
              <a:rPr lang="en-US" dirty="0"/>
              <a:t>. Your packages and libraries will be installed to the environment you created and selected, not to your base environment.</a:t>
            </a:r>
          </a:p>
          <a:p>
            <a:pPr marL="171450" indent="-171450">
              <a:buSzPts val="1100"/>
            </a:pPr>
            <a:r>
              <a:rPr lang="en-US" dirty="0"/>
              <a:t>When a library is not available in </a:t>
            </a:r>
            <a:r>
              <a:rPr lang="en-US" dirty="0" err="1"/>
              <a:t>conda</a:t>
            </a:r>
            <a:r>
              <a:rPr lang="en-US" dirty="0"/>
              <a:t> forge, use pip install. This queries the Python Package Index, a larger repository than the </a:t>
            </a:r>
            <a:r>
              <a:rPr lang="en-US" dirty="0" err="1"/>
              <a:t>conda</a:t>
            </a:r>
            <a:r>
              <a:rPr lang="en-US" dirty="0"/>
              <a:t> forge.</a:t>
            </a:r>
          </a:p>
        </p:txBody>
      </p:sp>
      <p:pic>
        <p:nvPicPr>
          <p:cNvPr id="5" name="Picture Placeholder 4" descr="A screenshot of a computer program&#10;&#10;AI-generated content may be incorrect.">
            <a:extLst>
              <a:ext uri="{FF2B5EF4-FFF2-40B4-BE49-F238E27FC236}">
                <a16:creationId xmlns:a16="http://schemas.microsoft.com/office/drawing/2014/main" id="{95513A84-65D1-3040-A77E-0F19B51A6ED1}"/>
              </a:ext>
            </a:extLst>
          </p:cNvPr>
          <p:cNvPicPr>
            <a:picLocks noGrp="1" noChangeAspect="1"/>
          </p:cNvPicPr>
          <p:nvPr>
            <p:ph type="pic" idx="2"/>
          </p:nvPr>
        </p:nvPicPr>
        <p:blipFill rotWithShape="1">
          <a:blip r:embed="rId3"/>
          <a:srcRect t="-22217" b="-22217"/>
          <a:stretch/>
        </p:blipFill>
        <p:spPr>
          <a:xfrm>
            <a:off x="3713747" y="1459832"/>
            <a:ext cx="4583327" cy="2953356"/>
          </a:xfrm>
        </p:spPr>
      </p:pic>
    </p:spTree>
    <p:extLst>
      <p:ext uri="{BB962C8B-B14F-4D97-AF65-F5344CB8AC3E}">
        <p14:creationId xmlns:p14="http://schemas.microsoft.com/office/powerpoint/2010/main" val="2291575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7541EA14-4709-CE3F-93DB-591C08056F89}"/>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81BA8034-A29E-13D5-4B4F-431DF1AB3D72}"/>
              </a:ext>
            </a:extLst>
          </p:cNvPr>
          <p:cNvSpPr txBox="1">
            <a:spLocks noGrp="1"/>
          </p:cNvSpPr>
          <p:nvPr>
            <p:ph type="title"/>
          </p:nvPr>
        </p:nvSpPr>
        <p:spPr>
          <a:xfrm>
            <a:off x="2088796" y="1453938"/>
            <a:ext cx="4966407" cy="17334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 1: VIRTUAL ENVIRONMENTS IN JUPYTER NOTEBOOKS</a:t>
            </a:r>
          </a:p>
        </p:txBody>
      </p:sp>
      <p:sp>
        <p:nvSpPr>
          <p:cNvPr id="915" name="Google Shape;915;p40">
            <a:extLst>
              <a:ext uri="{FF2B5EF4-FFF2-40B4-BE49-F238E27FC236}">
                <a16:creationId xmlns:a16="http://schemas.microsoft.com/office/drawing/2014/main" id="{4EF66890-3C76-2540-394B-55D00C3B51B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916" name="Google Shape;916;p40">
            <a:extLst>
              <a:ext uri="{FF2B5EF4-FFF2-40B4-BE49-F238E27FC236}">
                <a16:creationId xmlns:a16="http://schemas.microsoft.com/office/drawing/2014/main" id="{52F29EF4-6723-23A6-F071-4359F193DC90}"/>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7B8976D5-DB94-0607-26B7-C314889D8137}"/>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578F035C-6B4D-313F-860E-62CE850D7E42}"/>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DCD2BE5C-DB6E-3174-909E-4F1DC839D429}"/>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FB7B50AE-AA3E-6CDD-58D4-BA86900A6285}"/>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5AE174DB-44F0-EBB4-1F54-E22D163C18A4}"/>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7FD5D158-0466-1AE0-8AEB-DD5A3E3FA0EB}"/>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F6BA54F9-E8EC-823F-D3AC-8B57977091E3}"/>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E56F5001-386B-83E5-0C07-DBCC2583B238}"/>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E4A34109-2A16-820F-E6D8-2DFAD4CC3F70}"/>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AEDC2EEA-C232-7399-D9D8-97E19E6971AF}"/>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2AF2B245-E273-8A2F-37B9-635F0295E513}"/>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1272DEAC-7747-F709-62E8-D9A97FF68908}"/>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170596F3-6690-80C8-E8A1-D3460F516A23}"/>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E320AB64-DD6D-4D7E-C8E3-A0AAD08BAEC3}"/>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488931C1-4952-BCEF-2979-38C047D2A8D6}"/>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503CECD3-8ACF-32C9-2C85-DEC6899CA77D}"/>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3B5AEE4D-DD6B-487A-F490-A5E88A07DB8E}"/>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77E1DA06-AA2A-9DED-7F00-E7C230CC8669}"/>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25782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8205C3A8-7275-9140-78CA-0D5B69C61600}"/>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EE984671-AD00-FB41-56D0-671277E13876}"/>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XCODE TOOLS</a:t>
            </a:r>
            <a:endParaRPr dirty="0"/>
          </a:p>
        </p:txBody>
      </p:sp>
      <p:sp>
        <p:nvSpPr>
          <p:cNvPr id="947" name="Google Shape;947;p42">
            <a:extLst>
              <a:ext uri="{FF2B5EF4-FFF2-40B4-BE49-F238E27FC236}">
                <a16:creationId xmlns:a16="http://schemas.microsoft.com/office/drawing/2014/main" id="{FBA4FF90-1D37-4C1C-2D75-70F566FB2625}"/>
              </a:ext>
            </a:extLst>
          </p:cNvPr>
          <p:cNvSpPr txBox="1">
            <a:spLocks noGrp="1"/>
          </p:cNvSpPr>
          <p:nvPr>
            <p:ph type="subTitle" idx="1"/>
          </p:nvPr>
        </p:nvSpPr>
        <p:spPr>
          <a:xfrm>
            <a:off x="1191236" y="1892820"/>
            <a:ext cx="2998418" cy="18009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To use advanced environment management techniques, Mac users should have a package of tools called </a:t>
            </a:r>
            <a:r>
              <a:rPr lang="en-US" b="1" dirty="0" err="1"/>
              <a:t>xcode</a:t>
            </a:r>
            <a:r>
              <a:rPr lang="en-US" dirty="0"/>
              <a:t> installed. These are free.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To check if you already have </a:t>
            </a:r>
            <a:r>
              <a:rPr lang="en-US" dirty="0" err="1"/>
              <a:t>xcode</a:t>
            </a:r>
            <a:r>
              <a:rPr lang="en-US" dirty="0"/>
              <a:t> installed, do Go -&gt; Utilities -&gt; Terminal. Open the Terminal application.</a:t>
            </a:r>
            <a:endParaRPr dirty="0"/>
          </a:p>
        </p:txBody>
      </p:sp>
      <p:pic>
        <p:nvPicPr>
          <p:cNvPr id="6" name="Picture 5" descr="A screenshot of a computer&#10;&#10;AI-generated content may be incorrect.">
            <a:extLst>
              <a:ext uri="{FF2B5EF4-FFF2-40B4-BE49-F238E27FC236}">
                <a16:creationId xmlns:a16="http://schemas.microsoft.com/office/drawing/2014/main" id="{6E36598B-E767-A2CA-101A-B58A4C3D5070}"/>
              </a:ext>
            </a:extLst>
          </p:cNvPr>
          <p:cNvPicPr>
            <a:picLocks noChangeAspect="1"/>
          </p:cNvPicPr>
          <p:nvPr/>
        </p:nvPicPr>
        <p:blipFill>
          <a:blip r:embed="rId3"/>
          <a:stretch>
            <a:fillRect/>
          </a:stretch>
        </p:blipFill>
        <p:spPr>
          <a:xfrm>
            <a:off x="4744623" y="1100006"/>
            <a:ext cx="2998418" cy="3386606"/>
          </a:xfrm>
          <a:prstGeom prst="rect">
            <a:avLst/>
          </a:prstGeom>
        </p:spPr>
      </p:pic>
    </p:spTree>
    <p:extLst>
      <p:ext uri="{BB962C8B-B14F-4D97-AF65-F5344CB8AC3E}">
        <p14:creationId xmlns:p14="http://schemas.microsoft.com/office/powerpoint/2010/main" val="4138626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7B9B898F-719D-87CA-F008-D7F369E24535}"/>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4FC64D16-BE35-5A4E-5B74-5D94BD620725}"/>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XCODE TOOLS</a:t>
            </a:r>
            <a:endParaRPr dirty="0"/>
          </a:p>
        </p:txBody>
      </p:sp>
      <p:pic>
        <p:nvPicPr>
          <p:cNvPr id="3" name="Picture 2" descr="A screenshot of a computer&#10;&#10;AI-generated content may be incorrect.">
            <a:extLst>
              <a:ext uri="{FF2B5EF4-FFF2-40B4-BE49-F238E27FC236}">
                <a16:creationId xmlns:a16="http://schemas.microsoft.com/office/drawing/2014/main" id="{5DB8F2AD-6E08-816F-ECB2-CE1C47B851D3}"/>
              </a:ext>
            </a:extLst>
          </p:cNvPr>
          <p:cNvPicPr>
            <a:picLocks noChangeAspect="1"/>
          </p:cNvPicPr>
          <p:nvPr/>
        </p:nvPicPr>
        <p:blipFill>
          <a:blip r:embed="rId3"/>
          <a:stretch>
            <a:fillRect/>
          </a:stretch>
        </p:blipFill>
        <p:spPr>
          <a:xfrm>
            <a:off x="1631556" y="1348769"/>
            <a:ext cx="5880888" cy="2863145"/>
          </a:xfrm>
          <a:prstGeom prst="rect">
            <a:avLst/>
          </a:prstGeom>
        </p:spPr>
      </p:pic>
    </p:spTree>
    <p:extLst>
      <p:ext uri="{BB962C8B-B14F-4D97-AF65-F5344CB8AC3E}">
        <p14:creationId xmlns:p14="http://schemas.microsoft.com/office/powerpoint/2010/main" val="1299143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AC7E1326-B8AB-5B15-F1FE-D5EFE5B977BC}"/>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7DDD9475-BE8C-A4DD-554F-6DCB7EC2E9FF}"/>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SIGN UP FOR GITHUB</a:t>
            </a:r>
            <a:endParaRPr dirty="0"/>
          </a:p>
        </p:txBody>
      </p:sp>
      <p:sp>
        <p:nvSpPr>
          <p:cNvPr id="5" name="TextBox 4">
            <a:extLst>
              <a:ext uri="{FF2B5EF4-FFF2-40B4-BE49-F238E27FC236}">
                <a16:creationId xmlns:a16="http://schemas.microsoft.com/office/drawing/2014/main" id="{11882E40-84A4-3435-BA99-D15D84052B7D}"/>
              </a:ext>
            </a:extLst>
          </p:cNvPr>
          <p:cNvSpPr txBox="1"/>
          <p:nvPr/>
        </p:nvSpPr>
        <p:spPr>
          <a:xfrm>
            <a:off x="5519956" y="1442327"/>
            <a:ext cx="2978092" cy="2462213"/>
          </a:xfrm>
          <a:prstGeom prst="rect">
            <a:avLst/>
          </a:prstGeom>
          <a:noFill/>
        </p:spPr>
        <p:txBody>
          <a:bodyPr wrap="square" rtlCol="0">
            <a:spAutoFit/>
          </a:bodyPr>
          <a:lstStyle/>
          <a:p>
            <a:r>
              <a:rPr lang="en-US" dirty="0"/>
              <a:t>If you do not already have a GitHub account, please sign up for one at this time. GitHub is the world’s foremost code-sharing platform. It is where I will share the slides, the </a:t>
            </a:r>
            <a:r>
              <a:rPr lang="en-US" dirty="0" err="1"/>
              <a:t>Jupyter</a:t>
            </a:r>
            <a:r>
              <a:rPr lang="en-US" dirty="0"/>
              <a:t> Notebook, and the text file for this workshop. GitHub is free. It is currently owned by Microsoft.</a:t>
            </a:r>
          </a:p>
          <a:p>
            <a:endParaRPr lang="en-US" b="1" dirty="0"/>
          </a:p>
          <a:p>
            <a:r>
              <a:rPr lang="en-US" dirty="0"/>
              <a:t>GitHub: </a:t>
            </a:r>
            <a:r>
              <a:rPr lang="en-US" dirty="0">
                <a:hlinkClick r:id="rId3"/>
              </a:rPr>
              <a:t>https://github.com/</a:t>
            </a:r>
            <a:endParaRPr lang="en-US" dirty="0"/>
          </a:p>
          <a:p>
            <a:endParaRPr lang="en-US" b="1" dirty="0"/>
          </a:p>
        </p:txBody>
      </p:sp>
      <p:pic>
        <p:nvPicPr>
          <p:cNvPr id="3" name="Picture 2" descr="A screenshot of a computer&#10;&#10;AI-generated content may be incorrect.">
            <a:extLst>
              <a:ext uri="{FF2B5EF4-FFF2-40B4-BE49-F238E27FC236}">
                <a16:creationId xmlns:a16="http://schemas.microsoft.com/office/drawing/2014/main" id="{A7704F47-0E55-1A75-E869-0A96F71FFA5C}"/>
              </a:ext>
            </a:extLst>
          </p:cNvPr>
          <p:cNvPicPr>
            <a:picLocks noChangeAspect="1"/>
          </p:cNvPicPr>
          <p:nvPr/>
        </p:nvPicPr>
        <p:blipFill>
          <a:blip r:embed="rId4"/>
          <a:stretch>
            <a:fillRect/>
          </a:stretch>
        </p:blipFill>
        <p:spPr>
          <a:xfrm>
            <a:off x="462211" y="1060007"/>
            <a:ext cx="4504072" cy="3226854"/>
          </a:xfrm>
          <a:prstGeom prst="rect">
            <a:avLst/>
          </a:prstGeom>
        </p:spPr>
      </p:pic>
    </p:spTree>
    <p:extLst>
      <p:ext uri="{BB962C8B-B14F-4D97-AF65-F5344CB8AC3E}">
        <p14:creationId xmlns:p14="http://schemas.microsoft.com/office/powerpoint/2010/main" val="1635313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B6C89105-573A-C6B9-F0F3-CC5AB971A9B9}"/>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1CA82344-2871-8751-0F70-2859E3FCC4A0}"/>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XCODE TOOLS</a:t>
            </a:r>
            <a:endParaRPr dirty="0"/>
          </a:p>
        </p:txBody>
      </p:sp>
      <p:pic>
        <p:nvPicPr>
          <p:cNvPr id="4" name="Picture 3" descr="A screenshot of a computer&#10;&#10;AI-generated content may be incorrect.">
            <a:extLst>
              <a:ext uri="{FF2B5EF4-FFF2-40B4-BE49-F238E27FC236}">
                <a16:creationId xmlns:a16="http://schemas.microsoft.com/office/drawing/2014/main" id="{93A902C8-DCBD-FBD0-4150-2E96F95ABA0C}"/>
              </a:ext>
            </a:extLst>
          </p:cNvPr>
          <p:cNvPicPr>
            <a:picLocks noChangeAspect="1"/>
          </p:cNvPicPr>
          <p:nvPr/>
        </p:nvPicPr>
        <p:blipFill>
          <a:blip r:embed="rId3"/>
          <a:stretch>
            <a:fillRect/>
          </a:stretch>
        </p:blipFill>
        <p:spPr>
          <a:xfrm>
            <a:off x="3239687" y="1248682"/>
            <a:ext cx="5031822" cy="3259933"/>
          </a:xfrm>
          <a:prstGeom prst="rect">
            <a:avLst/>
          </a:prstGeom>
        </p:spPr>
      </p:pic>
      <p:sp>
        <p:nvSpPr>
          <p:cNvPr id="5" name="TextBox 4">
            <a:extLst>
              <a:ext uri="{FF2B5EF4-FFF2-40B4-BE49-F238E27FC236}">
                <a16:creationId xmlns:a16="http://schemas.microsoft.com/office/drawing/2014/main" id="{4890C3D3-D3F1-F482-2F13-C1E4075129DC}"/>
              </a:ext>
            </a:extLst>
          </p:cNvPr>
          <p:cNvSpPr txBox="1"/>
          <p:nvPr/>
        </p:nvSpPr>
        <p:spPr>
          <a:xfrm>
            <a:off x="570451" y="1248682"/>
            <a:ext cx="2365696" cy="3108543"/>
          </a:xfrm>
          <a:prstGeom prst="rect">
            <a:avLst/>
          </a:prstGeom>
          <a:noFill/>
        </p:spPr>
        <p:txBody>
          <a:bodyPr wrap="square" rtlCol="0">
            <a:spAutoFit/>
          </a:bodyPr>
          <a:lstStyle/>
          <a:p>
            <a:r>
              <a:rPr lang="en-US" dirty="0"/>
              <a:t>In your Terminal, type </a:t>
            </a:r>
            <a:r>
              <a:rPr lang="en-US" b="1" dirty="0" err="1"/>
              <a:t>xcode</a:t>
            </a:r>
            <a:r>
              <a:rPr lang="en-US" b="1" dirty="0"/>
              <a:t>-select –p</a:t>
            </a:r>
          </a:p>
          <a:p>
            <a:endParaRPr lang="en-US" b="1" dirty="0"/>
          </a:p>
          <a:p>
            <a:r>
              <a:rPr lang="en-US" dirty="0"/>
              <a:t>If you get a location, like /Library/Developer/</a:t>
            </a:r>
            <a:r>
              <a:rPr lang="en-US" dirty="0" err="1"/>
              <a:t>CommandLineTools</a:t>
            </a:r>
            <a:r>
              <a:rPr lang="en-US" dirty="0"/>
              <a:t>, then you already have </a:t>
            </a:r>
            <a:r>
              <a:rPr lang="en-US" dirty="0" err="1"/>
              <a:t>xcode</a:t>
            </a:r>
            <a:r>
              <a:rPr lang="en-US" dirty="0"/>
              <a:t> installed.</a:t>
            </a:r>
          </a:p>
          <a:p>
            <a:endParaRPr lang="en-US" dirty="0"/>
          </a:p>
          <a:p>
            <a:r>
              <a:rPr lang="en-US" dirty="0"/>
              <a:t>Otherwise, type </a:t>
            </a:r>
            <a:r>
              <a:rPr lang="en-US" b="1" dirty="0" err="1"/>
              <a:t>xcode</a:t>
            </a:r>
            <a:r>
              <a:rPr lang="en-US" b="1" dirty="0"/>
              <a:t>-select --install</a:t>
            </a:r>
            <a:r>
              <a:rPr lang="en-US" dirty="0"/>
              <a:t> to install </a:t>
            </a:r>
            <a:r>
              <a:rPr lang="en-US" dirty="0" err="1"/>
              <a:t>xcode</a:t>
            </a:r>
            <a:r>
              <a:rPr lang="en-US" dirty="0"/>
              <a:t> tools while we proceed with the rest of the workshop.</a:t>
            </a:r>
          </a:p>
        </p:txBody>
      </p:sp>
    </p:spTree>
    <p:extLst>
      <p:ext uri="{BB962C8B-B14F-4D97-AF65-F5344CB8AC3E}">
        <p14:creationId xmlns:p14="http://schemas.microsoft.com/office/powerpoint/2010/main" val="2749139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19528631-D4E4-3B0C-3912-4F0504F7D8F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24C3043F-D8F1-846C-94D6-6E7E8EC059F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F6BB33D7-4D66-1D8B-C8D6-E0A50BDE91B8}"/>
              </a:ext>
            </a:extLst>
          </p:cNvPr>
          <p:cNvSpPr txBox="1">
            <a:spLocks noGrp="1"/>
          </p:cNvSpPr>
          <p:nvPr>
            <p:ph type="subTitle" idx="2"/>
          </p:nvPr>
        </p:nvSpPr>
        <p:spPr>
          <a:xfrm>
            <a:off x="1374226" y="1522383"/>
            <a:ext cx="3040800" cy="275378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Let’s say I find a pdf and I want to convert it to a text file for text analysis. I might do a search for how to do this. I might find a page like this: </a:t>
            </a:r>
            <a:r>
              <a:rPr lang="en-US" dirty="0">
                <a:hlinkClick r:id="rId3"/>
              </a:rPr>
              <a:t>https://www.delftstack.com/howto/python/pdf-to-text-python/</a:t>
            </a:r>
            <a:endParaRPr lang="en-US" dirty="0"/>
          </a:p>
          <a:p>
            <a:pPr marL="171450" lvl="0" indent="-171450" algn="l" rtl="0">
              <a:spcBef>
                <a:spcPts val="0"/>
              </a:spcBef>
              <a:spcAft>
                <a:spcPts val="0"/>
              </a:spcAft>
              <a:buFont typeface="Arial" panose="020B0604020202020204" pitchFamily="34" charset="0"/>
              <a:buChar char="•"/>
            </a:pPr>
            <a:r>
              <a:rPr lang="en-US" dirty="0"/>
              <a:t>All the examples require me to </a:t>
            </a:r>
            <a:r>
              <a:rPr lang="en-US" b="1" dirty="0"/>
              <a:t>pip install</a:t>
            </a:r>
            <a:r>
              <a:rPr lang="en-US" dirty="0"/>
              <a:t> a library. Before doing this, I should create a virtual environment.</a:t>
            </a:r>
          </a:p>
          <a:p>
            <a:pPr marL="171450" lvl="0" indent="-171450" algn="l" rtl="0">
              <a:spcBef>
                <a:spcPts val="0"/>
              </a:spcBef>
              <a:spcAft>
                <a:spcPts val="0"/>
              </a:spcAft>
              <a:buFont typeface="Arial" panose="020B0604020202020204" pitchFamily="34" charset="0"/>
              <a:buChar char="•"/>
            </a:pPr>
            <a:r>
              <a:rPr lang="en-US" b="1" dirty="0"/>
              <a:t>On a Mac</a:t>
            </a:r>
            <a:r>
              <a:rPr lang="en-US" dirty="0"/>
              <a:t>, go back to the main </a:t>
            </a:r>
            <a:r>
              <a:rPr lang="en-US" dirty="0" err="1"/>
              <a:t>Jupyter</a:t>
            </a:r>
            <a:r>
              <a:rPr lang="en-US" dirty="0"/>
              <a:t> Notebook interface. Select New -&gt; Terminal</a:t>
            </a:r>
          </a:p>
          <a:p>
            <a:pPr marL="171450" lvl="0" indent="-171450" algn="l" rtl="0">
              <a:spcBef>
                <a:spcPts val="0"/>
              </a:spcBef>
              <a:spcAft>
                <a:spcPts val="0"/>
              </a:spcAft>
              <a:buFont typeface="Arial" panose="020B0604020202020204" pitchFamily="34" charset="0"/>
              <a:buChar char="•"/>
            </a:pPr>
            <a:r>
              <a:rPr lang="en-US" dirty="0"/>
              <a:t>A Terminal will open. This is a CLI (command line interface).</a:t>
            </a:r>
            <a:endParaRPr lang="el-GR" dirty="0"/>
          </a:p>
          <a:p>
            <a:pPr marL="171450" lvl="0" indent="-171450" algn="l" rtl="0">
              <a:spcBef>
                <a:spcPts val="0"/>
              </a:spcBef>
              <a:spcAft>
                <a:spcPts val="0"/>
              </a:spcAft>
              <a:buFont typeface="Arial" panose="020B0604020202020204" pitchFamily="34" charset="0"/>
              <a:buChar char="•"/>
            </a:pPr>
            <a:endParaRPr lang="en" dirty="0"/>
          </a:p>
          <a:p>
            <a:pPr marL="0" lvl="0" indent="0" algn="l" rtl="0">
              <a:spcBef>
                <a:spcPts val="0"/>
              </a:spcBef>
              <a:spcAft>
                <a:spcPts val="0"/>
              </a:spcAft>
            </a:pPr>
            <a:endParaRPr lang="en" dirty="0"/>
          </a:p>
        </p:txBody>
      </p:sp>
      <p:pic>
        <p:nvPicPr>
          <p:cNvPr id="4" name="Picture 3" descr="A screenshot of a computer&#10;&#10;AI-generated content may be incorrect.">
            <a:extLst>
              <a:ext uri="{FF2B5EF4-FFF2-40B4-BE49-F238E27FC236}">
                <a16:creationId xmlns:a16="http://schemas.microsoft.com/office/drawing/2014/main" id="{9A62EA1F-A64F-885D-76F2-DAAE8A76235D}"/>
              </a:ext>
            </a:extLst>
          </p:cNvPr>
          <p:cNvPicPr>
            <a:picLocks noChangeAspect="1"/>
          </p:cNvPicPr>
          <p:nvPr/>
        </p:nvPicPr>
        <p:blipFill>
          <a:blip r:embed="rId4"/>
          <a:stretch>
            <a:fillRect/>
          </a:stretch>
        </p:blipFill>
        <p:spPr>
          <a:xfrm>
            <a:off x="4651512" y="1522383"/>
            <a:ext cx="3246074" cy="2685793"/>
          </a:xfrm>
          <a:prstGeom prst="rect">
            <a:avLst/>
          </a:prstGeom>
        </p:spPr>
      </p:pic>
    </p:spTree>
    <p:extLst>
      <p:ext uri="{BB962C8B-B14F-4D97-AF65-F5344CB8AC3E}">
        <p14:creationId xmlns:p14="http://schemas.microsoft.com/office/powerpoint/2010/main" val="59997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2DA441EF-49CA-394C-6039-84052EC9870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D9560A55-5BB1-0397-BA51-705DEDC6B86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2A23E3E0-C057-3E8B-8E3B-E562668DA112}"/>
              </a:ext>
            </a:extLst>
          </p:cNvPr>
          <p:cNvSpPr txBox="1">
            <a:spLocks noGrp="1"/>
          </p:cNvSpPr>
          <p:nvPr>
            <p:ph type="subTitle" idx="2"/>
          </p:nvPr>
        </p:nvSpPr>
        <p:spPr>
          <a:xfrm>
            <a:off x="1351368" y="2424342"/>
            <a:ext cx="3040800" cy="79947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On a </a:t>
            </a:r>
            <a:r>
              <a:rPr lang="en" b="1" dirty="0"/>
              <a:t>Windows</a:t>
            </a:r>
            <a:r>
              <a:rPr lang="en" dirty="0"/>
              <a:t> system, use your Search Box to find the Anaconda Prompt. Right-click and select Run as administrator.</a:t>
            </a:r>
          </a:p>
          <a:p>
            <a:pPr marL="0" lvl="0" indent="0" algn="l" rtl="0">
              <a:spcBef>
                <a:spcPts val="0"/>
              </a:spcBef>
              <a:spcAft>
                <a:spcPts val="0"/>
              </a:spcAft>
            </a:pPr>
            <a:endParaRPr lang="en" dirty="0"/>
          </a:p>
        </p:txBody>
      </p:sp>
      <p:pic>
        <p:nvPicPr>
          <p:cNvPr id="4" name="Picture 3" descr="A screenshot of a computer&#10;&#10;AI-generated content may be incorrect.">
            <a:extLst>
              <a:ext uri="{FF2B5EF4-FFF2-40B4-BE49-F238E27FC236}">
                <a16:creationId xmlns:a16="http://schemas.microsoft.com/office/drawing/2014/main" id="{5E80E6DC-7887-96F1-8590-0A3ECDF8470E}"/>
              </a:ext>
            </a:extLst>
          </p:cNvPr>
          <p:cNvPicPr>
            <a:picLocks noChangeAspect="1"/>
          </p:cNvPicPr>
          <p:nvPr/>
        </p:nvPicPr>
        <p:blipFill>
          <a:blip r:embed="rId3"/>
          <a:stretch>
            <a:fillRect/>
          </a:stretch>
        </p:blipFill>
        <p:spPr>
          <a:xfrm>
            <a:off x="4751833" y="1522385"/>
            <a:ext cx="3537215" cy="2603390"/>
          </a:xfrm>
          <a:prstGeom prst="rect">
            <a:avLst/>
          </a:prstGeom>
        </p:spPr>
      </p:pic>
    </p:spTree>
    <p:extLst>
      <p:ext uri="{BB962C8B-B14F-4D97-AF65-F5344CB8AC3E}">
        <p14:creationId xmlns:p14="http://schemas.microsoft.com/office/powerpoint/2010/main" val="2969640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C6B240E-01CA-F1F4-1ED2-420796AB733F}"/>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79873C4-FC0E-2129-9DCC-06DB959B9914}"/>
              </a:ext>
            </a:extLst>
          </p:cNvPr>
          <p:cNvSpPr txBox="1">
            <a:spLocks noGrp="1"/>
          </p:cNvSpPr>
          <p:nvPr>
            <p:ph type="title"/>
          </p:nvPr>
        </p:nvSpPr>
        <p:spPr>
          <a:xfrm>
            <a:off x="492369" y="453817"/>
            <a:ext cx="8440616" cy="5133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br>
              <a:rPr lang="en" dirty="0"/>
            </a:br>
            <a:endParaRPr dirty="0"/>
          </a:p>
        </p:txBody>
      </p:sp>
      <p:sp>
        <p:nvSpPr>
          <p:cNvPr id="941" name="Google Shape;941;p41">
            <a:extLst>
              <a:ext uri="{FF2B5EF4-FFF2-40B4-BE49-F238E27FC236}">
                <a16:creationId xmlns:a16="http://schemas.microsoft.com/office/drawing/2014/main" id="{5D86B752-6864-56D4-8988-B21F95126DA1}"/>
              </a:ext>
            </a:extLst>
          </p:cNvPr>
          <p:cNvSpPr txBox="1">
            <a:spLocks noGrp="1"/>
          </p:cNvSpPr>
          <p:nvPr>
            <p:ph type="subTitle" idx="2"/>
          </p:nvPr>
        </p:nvSpPr>
        <p:spPr>
          <a:xfrm>
            <a:off x="1038052" y="1116913"/>
            <a:ext cx="3040800" cy="290967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In the terminal, type </a:t>
            </a:r>
            <a:r>
              <a:rPr lang="en-US" b="1" dirty="0" err="1"/>
              <a:t>conda</a:t>
            </a:r>
            <a:r>
              <a:rPr lang="en-US" b="1" dirty="0"/>
              <a:t> create --name</a:t>
            </a:r>
            <a:r>
              <a:rPr lang="en-US" dirty="0"/>
              <a:t> and the name you want to give to your virtual environment. Be descriptive. Eventually you will have many of these and you will need to be able to remember which one was intended for what purpose. </a:t>
            </a:r>
          </a:p>
          <a:p>
            <a:pPr marL="171450" lvl="0" indent="-171450" algn="l" rtl="0">
              <a:spcBef>
                <a:spcPts val="0"/>
              </a:spcBef>
              <a:spcAft>
                <a:spcPts val="0"/>
              </a:spcAft>
              <a:buFont typeface="Arial" panose="020B0604020202020204" pitchFamily="34" charset="0"/>
              <a:buChar char="•"/>
            </a:pPr>
            <a:r>
              <a:rPr lang="en-US" dirty="0"/>
              <a:t>This creates your virtual environment and places it in the anaconda directory. This is essentially a copy of Python.</a:t>
            </a:r>
          </a:p>
          <a:p>
            <a:pPr marL="171450" lvl="0" indent="-171450" algn="l" rtl="0">
              <a:spcBef>
                <a:spcPts val="0"/>
              </a:spcBef>
              <a:spcAft>
                <a:spcPts val="0"/>
              </a:spcAft>
              <a:buFont typeface="Arial" panose="020B0604020202020204" pitchFamily="34" charset="0"/>
              <a:buChar char="•"/>
            </a:pPr>
            <a:r>
              <a:rPr lang="en-US" dirty="0"/>
              <a:t>Note the location of your anaconda base environment, in this case </a:t>
            </a:r>
            <a:r>
              <a:rPr lang="en-US" b="1" dirty="0"/>
              <a:t>/opt/anaconda3</a:t>
            </a:r>
            <a:r>
              <a:rPr lang="en-US" dirty="0"/>
              <a:t>. You can also get this information by typing </a:t>
            </a:r>
            <a:r>
              <a:rPr lang="en-US" b="1" dirty="0" err="1"/>
              <a:t>conda</a:t>
            </a:r>
            <a:r>
              <a:rPr lang="en-US" b="1" dirty="0"/>
              <a:t> info</a:t>
            </a:r>
            <a:r>
              <a:rPr lang="en-US" dirty="0"/>
              <a:t> in a terminal.</a:t>
            </a:r>
            <a:endParaRPr lang="en" dirty="0"/>
          </a:p>
          <a:p>
            <a:pPr marL="0" lvl="0" indent="0" algn="l" rtl="0">
              <a:spcBef>
                <a:spcPts val="0"/>
              </a:spcBef>
              <a:spcAft>
                <a:spcPts val="0"/>
              </a:spcAft>
            </a:pPr>
            <a:endParaRPr lang="en" dirty="0"/>
          </a:p>
        </p:txBody>
      </p:sp>
      <p:pic>
        <p:nvPicPr>
          <p:cNvPr id="6" name="Picture 5" descr="A screenshot of a computer program&#10;&#10;AI-generated content may be incorrect.">
            <a:extLst>
              <a:ext uri="{FF2B5EF4-FFF2-40B4-BE49-F238E27FC236}">
                <a16:creationId xmlns:a16="http://schemas.microsoft.com/office/drawing/2014/main" id="{7B7E4C11-D292-B4D5-0DDE-1AD9F8D496BD}"/>
              </a:ext>
            </a:extLst>
          </p:cNvPr>
          <p:cNvPicPr>
            <a:picLocks noChangeAspect="1"/>
          </p:cNvPicPr>
          <p:nvPr/>
        </p:nvPicPr>
        <p:blipFill>
          <a:blip r:embed="rId3"/>
          <a:stretch>
            <a:fillRect/>
          </a:stretch>
        </p:blipFill>
        <p:spPr>
          <a:xfrm>
            <a:off x="4572000" y="1296569"/>
            <a:ext cx="3889513" cy="2550360"/>
          </a:xfrm>
          <a:prstGeom prst="rect">
            <a:avLst/>
          </a:prstGeom>
        </p:spPr>
      </p:pic>
    </p:spTree>
    <p:extLst>
      <p:ext uri="{BB962C8B-B14F-4D97-AF65-F5344CB8AC3E}">
        <p14:creationId xmlns:p14="http://schemas.microsoft.com/office/powerpoint/2010/main" val="2034983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1140FFF4-40FF-CD08-2616-8DFA508D02BC}"/>
            </a:ext>
          </a:extLst>
        </p:cNvPr>
        <p:cNvGrpSpPr/>
        <p:nvPr/>
      </p:nvGrpSpPr>
      <p:grpSpPr>
        <a:xfrm>
          <a:off x="0" y="0"/>
          <a:ext cx="0" cy="0"/>
          <a:chOff x="0" y="0"/>
          <a:chExt cx="0" cy="0"/>
        </a:xfrm>
      </p:grpSpPr>
      <p:sp>
        <p:nvSpPr>
          <p:cNvPr id="941" name="Google Shape;941;p41">
            <a:extLst>
              <a:ext uri="{FF2B5EF4-FFF2-40B4-BE49-F238E27FC236}">
                <a16:creationId xmlns:a16="http://schemas.microsoft.com/office/drawing/2014/main" id="{1D5E9E4F-AD42-C0F2-88BF-D5EF6F6245A2}"/>
              </a:ext>
            </a:extLst>
          </p:cNvPr>
          <p:cNvSpPr txBox="1">
            <a:spLocks noGrp="1"/>
          </p:cNvSpPr>
          <p:nvPr>
            <p:ph type="subTitle" idx="2"/>
          </p:nvPr>
        </p:nvSpPr>
        <p:spPr>
          <a:xfrm>
            <a:off x="1046441" y="1402627"/>
            <a:ext cx="3040800" cy="305283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Once the environment has been created, I need to activate it. The command for this is </a:t>
            </a:r>
            <a:r>
              <a:rPr lang="en-US" b="1" dirty="0" err="1"/>
              <a:t>conda</a:t>
            </a:r>
            <a:r>
              <a:rPr lang="en-US" b="1" dirty="0"/>
              <a:t> activate </a:t>
            </a:r>
            <a:r>
              <a:rPr lang="en-US" b="1" dirty="0" err="1"/>
              <a:t>name_of_env</a:t>
            </a:r>
            <a:endParaRPr lang="en-US" dirty="0"/>
          </a:p>
          <a:p>
            <a:pPr marL="171450" lvl="0" indent="-171450" algn="l" rtl="0">
              <a:spcBef>
                <a:spcPts val="0"/>
              </a:spcBef>
              <a:spcAft>
                <a:spcPts val="0"/>
              </a:spcAft>
              <a:buFont typeface="Arial" panose="020B0604020202020204" pitchFamily="34" charset="0"/>
              <a:buChar char="•"/>
            </a:pPr>
            <a:r>
              <a:rPr lang="en-US" b="1" dirty="0"/>
              <a:t>On a Mac</a:t>
            </a:r>
            <a:r>
              <a:rPr lang="en-US" dirty="0"/>
              <a:t>, if I get the error telling me to “run ‘</a:t>
            </a:r>
            <a:r>
              <a:rPr lang="en-US" dirty="0" err="1"/>
              <a:t>conda</a:t>
            </a:r>
            <a:r>
              <a:rPr lang="en-US" dirty="0"/>
              <a:t> </a:t>
            </a:r>
            <a:r>
              <a:rPr lang="en-US" dirty="0" err="1"/>
              <a:t>init</a:t>
            </a:r>
            <a:r>
              <a:rPr lang="en-US" dirty="0"/>
              <a:t>’”, I need to use the </a:t>
            </a:r>
            <a:r>
              <a:rPr lang="en-US" b="1" dirty="0"/>
              <a:t>source</a:t>
            </a:r>
            <a:r>
              <a:rPr lang="en-US" dirty="0"/>
              <a:t> command to tell the terminal where the activate code is located. It is in the anaconda code’s </a:t>
            </a:r>
            <a:r>
              <a:rPr lang="en-US" b="1" dirty="0"/>
              <a:t>bin</a:t>
            </a:r>
            <a:r>
              <a:rPr lang="en-US" dirty="0"/>
              <a:t> folder. In this configuration, I should run </a:t>
            </a:r>
            <a:r>
              <a:rPr lang="en-US" b="1" dirty="0"/>
              <a:t>source /opt/anaconda3/bin/activate</a:t>
            </a:r>
            <a:r>
              <a:rPr lang="en-US" dirty="0"/>
              <a:t>.</a:t>
            </a:r>
          </a:p>
          <a:p>
            <a:pPr marL="171450" lvl="0" indent="-171450" algn="l" rtl="0">
              <a:spcBef>
                <a:spcPts val="0"/>
              </a:spcBef>
              <a:spcAft>
                <a:spcPts val="0"/>
              </a:spcAft>
              <a:buFont typeface="Arial" panose="020B0604020202020204" pitchFamily="34" charset="0"/>
              <a:buChar char="•"/>
            </a:pPr>
            <a:r>
              <a:rPr lang="en-US" dirty="0"/>
              <a:t> Now, I can run the command </a:t>
            </a:r>
            <a:r>
              <a:rPr lang="en-US" b="1" dirty="0" err="1"/>
              <a:t>conda</a:t>
            </a:r>
            <a:r>
              <a:rPr lang="en-US" b="1" dirty="0"/>
              <a:t> activate </a:t>
            </a:r>
            <a:r>
              <a:rPr lang="en-US" b="1" dirty="0" err="1"/>
              <a:t>read_pdfs</a:t>
            </a:r>
            <a:r>
              <a:rPr lang="en-US" dirty="0"/>
              <a:t>. My virtual environment is now activated.</a:t>
            </a:r>
          </a:p>
        </p:txBody>
      </p:sp>
      <p:pic>
        <p:nvPicPr>
          <p:cNvPr id="5" name="Picture 4" descr="A black screen with white text&#10;&#10;AI-generated content may be incorrect.">
            <a:extLst>
              <a:ext uri="{FF2B5EF4-FFF2-40B4-BE49-F238E27FC236}">
                <a16:creationId xmlns:a16="http://schemas.microsoft.com/office/drawing/2014/main" id="{3AC6843F-924C-1914-154E-DE1936217CC0}"/>
              </a:ext>
            </a:extLst>
          </p:cNvPr>
          <p:cNvPicPr>
            <a:picLocks noChangeAspect="1"/>
          </p:cNvPicPr>
          <p:nvPr/>
        </p:nvPicPr>
        <p:blipFill>
          <a:blip r:embed="rId3"/>
          <a:srcRect b="21874"/>
          <a:stretch/>
        </p:blipFill>
        <p:spPr>
          <a:xfrm>
            <a:off x="4435124" y="1697101"/>
            <a:ext cx="4218222" cy="874649"/>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A93F153A-C8D1-0268-D0A7-5C905ADBABE1}"/>
              </a:ext>
            </a:extLst>
          </p:cNvPr>
          <p:cNvPicPr>
            <a:picLocks noChangeAspect="1"/>
          </p:cNvPicPr>
          <p:nvPr/>
        </p:nvPicPr>
        <p:blipFill>
          <a:blip r:embed="rId4"/>
          <a:stretch>
            <a:fillRect/>
          </a:stretch>
        </p:blipFill>
        <p:spPr>
          <a:xfrm>
            <a:off x="4435122" y="2945851"/>
            <a:ext cx="4218223" cy="613763"/>
          </a:xfrm>
          <a:prstGeom prst="rect">
            <a:avLst/>
          </a:prstGeom>
        </p:spPr>
      </p:pic>
      <p:sp>
        <p:nvSpPr>
          <p:cNvPr id="6" name="Google Shape;939;p41">
            <a:extLst>
              <a:ext uri="{FF2B5EF4-FFF2-40B4-BE49-F238E27FC236}">
                <a16:creationId xmlns:a16="http://schemas.microsoft.com/office/drawing/2014/main" id="{7B87FB85-03AB-A918-AD51-D759992CE26F}"/>
              </a:ext>
            </a:extLst>
          </p:cNvPr>
          <p:cNvSpPr txBox="1">
            <a:spLocks noGrp="1"/>
          </p:cNvSpPr>
          <p:nvPr>
            <p:ph type="title"/>
          </p:nvPr>
        </p:nvSpPr>
        <p:spPr>
          <a:xfrm>
            <a:off x="492369" y="445025"/>
            <a:ext cx="845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br>
              <a:rPr lang="en" dirty="0"/>
            </a:br>
            <a:endParaRPr dirty="0"/>
          </a:p>
        </p:txBody>
      </p:sp>
    </p:spTree>
    <p:extLst>
      <p:ext uri="{BB962C8B-B14F-4D97-AF65-F5344CB8AC3E}">
        <p14:creationId xmlns:p14="http://schemas.microsoft.com/office/powerpoint/2010/main" val="181161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CD235C89-12A2-4F0C-874A-EFE3FAE093A6}"/>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BEDF4274-06CE-8E51-8BBD-014406D3F8C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VIRTUAL ENVIRONMENTS IN JUPYTER NOTEBOOK</a:t>
            </a:r>
          </a:p>
        </p:txBody>
      </p:sp>
      <p:sp>
        <p:nvSpPr>
          <p:cNvPr id="941" name="Google Shape;941;p41">
            <a:extLst>
              <a:ext uri="{FF2B5EF4-FFF2-40B4-BE49-F238E27FC236}">
                <a16:creationId xmlns:a16="http://schemas.microsoft.com/office/drawing/2014/main" id="{835B3A00-E901-8FFF-D33A-956AB82E3D3E}"/>
              </a:ext>
            </a:extLst>
          </p:cNvPr>
          <p:cNvSpPr txBox="1">
            <a:spLocks noGrp="1"/>
          </p:cNvSpPr>
          <p:nvPr>
            <p:ph type="subTitle" idx="2"/>
          </p:nvPr>
        </p:nvSpPr>
        <p:spPr>
          <a:xfrm>
            <a:off x="720000" y="1793375"/>
            <a:ext cx="2400705" cy="185074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In the Windows Anaconda Prompt, the sourcing step should not be necessary.</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Note that in both Windows (top) and Mac (bottom), the prompt should change to indicate the activated environment.</a:t>
            </a:r>
            <a:endParaRPr lang="en" dirty="0"/>
          </a:p>
          <a:p>
            <a:pPr marL="0" lvl="0" indent="0" algn="l" rtl="0">
              <a:spcBef>
                <a:spcPts val="0"/>
              </a:spcBef>
              <a:spcAft>
                <a:spcPts val="0"/>
              </a:spcAft>
            </a:pPr>
            <a:endParaRPr lang="en" dirty="0"/>
          </a:p>
        </p:txBody>
      </p:sp>
      <p:pic>
        <p:nvPicPr>
          <p:cNvPr id="4" name="Picture 3" descr="A black background with white text&#10;&#10;AI-generated content may be incorrect.">
            <a:extLst>
              <a:ext uri="{FF2B5EF4-FFF2-40B4-BE49-F238E27FC236}">
                <a16:creationId xmlns:a16="http://schemas.microsoft.com/office/drawing/2014/main" id="{29F49755-1EC9-F395-314E-4C79FC12CFD4}"/>
              </a:ext>
            </a:extLst>
          </p:cNvPr>
          <p:cNvPicPr>
            <a:picLocks noChangeAspect="1"/>
          </p:cNvPicPr>
          <p:nvPr/>
        </p:nvPicPr>
        <p:blipFill>
          <a:blip r:embed="rId3"/>
          <a:stretch>
            <a:fillRect/>
          </a:stretch>
        </p:blipFill>
        <p:spPr>
          <a:xfrm>
            <a:off x="3219076" y="1499377"/>
            <a:ext cx="5359400" cy="698500"/>
          </a:xfrm>
          <a:prstGeom prst="rect">
            <a:avLst/>
          </a:prstGeom>
        </p:spPr>
      </p:pic>
      <p:pic>
        <p:nvPicPr>
          <p:cNvPr id="6" name="Picture 5" descr="A black background with white text&#10;&#10;AI-generated content may be incorrect.">
            <a:extLst>
              <a:ext uri="{FF2B5EF4-FFF2-40B4-BE49-F238E27FC236}">
                <a16:creationId xmlns:a16="http://schemas.microsoft.com/office/drawing/2014/main" id="{43CADB04-6A9A-2285-11E4-D1BBB0DE6622}"/>
              </a:ext>
            </a:extLst>
          </p:cNvPr>
          <p:cNvPicPr>
            <a:picLocks noChangeAspect="1"/>
          </p:cNvPicPr>
          <p:nvPr/>
        </p:nvPicPr>
        <p:blipFill>
          <a:blip r:embed="rId4"/>
          <a:stretch>
            <a:fillRect/>
          </a:stretch>
        </p:blipFill>
        <p:spPr>
          <a:xfrm>
            <a:off x="3498476" y="2945624"/>
            <a:ext cx="4800600" cy="698500"/>
          </a:xfrm>
          <a:prstGeom prst="rect">
            <a:avLst/>
          </a:prstGeom>
        </p:spPr>
      </p:pic>
    </p:spTree>
    <p:extLst>
      <p:ext uri="{BB962C8B-B14F-4D97-AF65-F5344CB8AC3E}">
        <p14:creationId xmlns:p14="http://schemas.microsoft.com/office/powerpoint/2010/main" val="3884637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7DF72044-8F44-A13C-FD5E-A4A25CD106BC}"/>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59B43F8-420C-719D-7407-443F6DCE7FCC}"/>
              </a:ext>
            </a:extLst>
          </p:cNvPr>
          <p:cNvSpPr txBox="1">
            <a:spLocks noGrp="1"/>
          </p:cNvSpPr>
          <p:nvPr>
            <p:ph type="title"/>
          </p:nvPr>
        </p:nvSpPr>
        <p:spPr>
          <a:xfrm>
            <a:off x="720000" y="5552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926D7F62-7827-A5F7-794B-966DAEE2E0F5}"/>
              </a:ext>
            </a:extLst>
          </p:cNvPr>
          <p:cNvSpPr txBox="1">
            <a:spLocks noGrp="1"/>
          </p:cNvSpPr>
          <p:nvPr>
            <p:ph type="subTitle" idx="2"/>
          </p:nvPr>
        </p:nvSpPr>
        <p:spPr>
          <a:xfrm>
            <a:off x="987314" y="2061722"/>
            <a:ext cx="3040800" cy="186844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With this done, I need to install the </a:t>
            </a:r>
            <a:r>
              <a:rPr lang="en-US" b="1" dirty="0" err="1"/>
              <a:t>ipykernel</a:t>
            </a:r>
            <a:r>
              <a:rPr lang="en-US" dirty="0"/>
              <a:t> package. This installs a kernel in our environment.</a:t>
            </a:r>
            <a:r>
              <a:rPr lang="en" dirty="0"/>
              <a:t> Remember, this is the Python interpreter that a </a:t>
            </a:r>
            <a:r>
              <a:rPr lang="en" dirty="0" err="1"/>
              <a:t>Jupyter</a:t>
            </a:r>
            <a:r>
              <a:rPr lang="en" dirty="0"/>
              <a:t> notebook uses.</a:t>
            </a:r>
          </a:p>
          <a:p>
            <a:pPr marL="171450" lvl="0" indent="-171450" algn="l" rtl="0">
              <a:spcBef>
                <a:spcPts val="0"/>
              </a:spcBef>
              <a:spcAft>
                <a:spcPts val="0"/>
              </a:spcAft>
              <a:buFont typeface="Arial" panose="020B0604020202020204" pitchFamily="34" charset="0"/>
              <a:buChar char="•"/>
            </a:pPr>
            <a:r>
              <a:rPr lang="en" dirty="0"/>
              <a:t>It is important at this stage to use </a:t>
            </a:r>
            <a:r>
              <a:rPr lang="en" b="1" dirty="0" err="1"/>
              <a:t>conda</a:t>
            </a:r>
            <a:r>
              <a:rPr lang="en" b="1" dirty="0"/>
              <a:t> install</a:t>
            </a:r>
            <a:r>
              <a:rPr lang="en" dirty="0"/>
              <a:t> to install this package.</a:t>
            </a:r>
          </a:p>
          <a:p>
            <a:pPr marL="171450" lvl="0" indent="-171450" algn="l" rtl="0">
              <a:spcBef>
                <a:spcPts val="0"/>
              </a:spcBef>
              <a:spcAft>
                <a:spcPts val="0"/>
              </a:spcAft>
              <a:buFont typeface="Arial" panose="020B0604020202020204" pitchFamily="34" charset="0"/>
              <a:buChar char="•"/>
            </a:pPr>
            <a:r>
              <a:rPr lang="en" dirty="0"/>
              <a:t>Run </a:t>
            </a:r>
            <a:r>
              <a:rPr lang="en" b="1" dirty="0" err="1"/>
              <a:t>conda</a:t>
            </a:r>
            <a:r>
              <a:rPr lang="en" b="1" dirty="0"/>
              <a:t> install </a:t>
            </a:r>
            <a:r>
              <a:rPr lang="en" b="1" dirty="0" err="1"/>
              <a:t>ipykernel</a:t>
            </a:r>
            <a:r>
              <a:rPr lang="en" dirty="0"/>
              <a:t> and when asked if you want to proceed, say </a:t>
            </a:r>
            <a:r>
              <a:rPr lang="en" b="1" dirty="0"/>
              <a:t>y</a:t>
            </a:r>
            <a:r>
              <a:rPr lang="en" dirty="0"/>
              <a:t>.</a:t>
            </a:r>
          </a:p>
        </p:txBody>
      </p:sp>
      <p:pic>
        <p:nvPicPr>
          <p:cNvPr id="3" name="Picture 2" descr="A screen shot of a computer&#10;&#10;AI-generated content may be incorrect.">
            <a:extLst>
              <a:ext uri="{FF2B5EF4-FFF2-40B4-BE49-F238E27FC236}">
                <a16:creationId xmlns:a16="http://schemas.microsoft.com/office/drawing/2014/main" id="{3202DCF8-90ED-F653-DD36-E089F039587A}"/>
              </a:ext>
            </a:extLst>
          </p:cNvPr>
          <p:cNvPicPr>
            <a:picLocks noChangeAspect="1"/>
          </p:cNvPicPr>
          <p:nvPr/>
        </p:nvPicPr>
        <p:blipFill>
          <a:blip r:embed="rId3"/>
          <a:stretch>
            <a:fillRect/>
          </a:stretch>
        </p:blipFill>
        <p:spPr>
          <a:xfrm>
            <a:off x="4306632" y="1575776"/>
            <a:ext cx="3850054" cy="2447967"/>
          </a:xfrm>
          <a:prstGeom prst="rect">
            <a:avLst/>
          </a:prstGeom>
        </p:spPr>
      </p:pic>
    </p:spTree>
    <p:extLst>
      <p:ext uri="{BB962C8B-B14F-4D97-AF65-F5344CB8AC3E}">
        <p14:creationId xmlns:p14="http://schemas.microsoft.com/office/powerpoint/2010/main" val="2856240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BC27F51-0FAB-F34C-9B5C-CF90E4B07000}"/>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865DC5EC-EE7C-B4A2-BF99-29A0979B2A6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2B241046-B7F2-917D-8E3A-A30D45F72EAD}"/>
              </a:ext>
            </a:extLst>
          </p:cNvPr>
          <p:cNvSpPr txBox="1">
            <a:spLocks noGrp="1"/>
          </p:cNvSpPr>
          <p:nvPr>
            <p:ph type="subTitle" idx="2"/>
          </p:nvPr>
        </p:nvSpPr>
        <p:spPr>
          <a:xfrm>
            <a:off x="1382623" y="1719609"/>
            <a:ext cx="3040800" cy="105870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Now I can use the </a:t>
            </a:r>
            <a:r>
              <a:rPr lang="en-US" b="1" dirty="0" err="1"/>
              <a:t>ipython</a:t>
            </a:r>
            <a:r>
              <a:rPr lang="en-US" dirty="0"/>
              <a:t> command, which interacts with </a:t>
            </a:r>
            <a:r>
              <a:rPr lang="en-US" dirty="0" err="1"/>
              <a:t>Jupyter’s</a:t>
            </a:r>
            <a:r>
              <a:rPr lang="en-US" dirty="0"/>
              <a:t> Python interpreter, and configures the Notebook application to use the kernel we just created. </a:t>
            </a:r>
            <a:endParaRPr lang="en" dirty="0"/>
          </a:p>
          <a:p>
            <a:pPr marL="0" lvl="0" indent="0" algn="l" rtl="0">
              <a:spcBef>
                <a:spcPts val="0"/>
              </a:spcBef>
              <a:spcAft>
                <a:spcPts val="0"/>
              </a:spcAft>
            </a:pPr>
            <a:endParaRPr lang="en" dirty="0"/>
          </a:p>
        </p:txBody>
      </p:sp>
      <p:pic>
        <p:nvPicPr>
          <p:cNvPr id="3" name="Picture 2" descr="A screen shot of a computer program&#10;&#10;AI-generated content may be incorrect.">
            <a:extLst>
              <a:ext uri="{FF2B5EF4-FFF2-40B4-BE49-F238E27FC236}">
                <a16:creationId xmlns:a16="http://schemas.microsoft.com/office/drawing/2014/main" id="{6E583AFF-734D-DD68-8D30-6B9187FE2BEB}"/>
              </a:ext>
            </a:extLst>
          </p:cNvPr>
          <p:cNvPicPr>
            <a:picLocks noChangeAspect="1"/>
          </p:cNvPicPr>
          <p:nvPr/>
        </p:nvPicPr>
        <p:blipFill rotWithShape="1">
          <a:blip r:embed="rId3"/>
          <a:srcRect t="45951" b="549"/>
          <a:stretch/>
        </p:blipFill>
        <p:spPr>
          <a:xfrm>
            <a:off x="1382623" y="3045191"/>
            <a:ext cx="6940419" cy="572701"/>
          </a:xfrm>
          <a:prstGeom prst="rect">
            <a:avLst/>
          </a:prstGeom>
        </p:spPr>
      </p:pic>
      <p:sp>
        <p:nvSpPr>
          <p:cNvPr id="2" name="Google Shape;941;p41">
            <a:extLst>
              <a:ext uri="{FF2B5EF4-FFF2-40B4-BE49-F238E27FC236}">
                <a16:creationId xmlns:a16="http://schemas.microsoft.com/office/drawing/2014/main" id="{06B438AF-0983-9F47-B280-7195FEED8923}"/>
              </a:ext>
            </a:extLst>
          </p:cNvPr>
          <p:cNvSpPr txBox="1">
            <a:spLocks/>
          </p:cNvSpPr>
          <p:nvPr/>
        </p:nvSpPr>
        <p:spPr>
          <a:xfrm>
            <a:off x="5282242" y="2044771"/>
            <a:ext cx="3040800" cy="492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Font typeface="Arial" panose="020B0604020202020204" pitchFamily="34" charset="0"/>
              <a:buChar char="•"/>
            </a:pPr>
            <a:r>
              <a:rPr lang="en-US" dirty="0"/>
              <a:t>The command for this is </a:t>
            </a:r>
            <a:r>
              <a:rPr lang="en-US" b="1" dirty="0" err="1"/>
              <a:t>ipython</a:t>
            </a:r>
            <a:r>
              <a:rPr lang="en-US" b="1" dirty="0"/>
              <a:t> kernel install --user --name=</a:t>
            </a:r>
            <a:r>
              <a:rPr lang="en-US" b="1" dirty="0" err="1"/>
              <a:t>name_of_env</a:t>
            </a:r>
            <a:endParaRPr lang="en" dirty="0"/>
          </a:p>
          <a:p>
            <a:pPr marL="0" indent="0"/>
            <a:endParaRPr lang="en" dirty="0"/>
          </a:p>
        </p:txBody>
      </p:sp>
    </p:spTree>
    <p:extLst>
      <p:ext uri="{BB962C8B-B14F-4D97-AF65-F5344CB8AC3E}">
        <p14:creationId xmlns:p14="http://schemas.microsoft.com/office/powerpoint/2010/main" val="1510897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3035BBF5-954C-A592-00D3-791E8B45C7A3}"/>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E5615166-E91F-AD1B-9D38-10EAE5EF8A90}"/>
              </a:ext>
            </a:extLst>
          </p:cNvPr>
          <p:cNvSpPr txBox="1">
            <a:spLocks noGrp="1"/>
          </p:cNvSpPr>
          <p:nvPr>
            <p:ph type="title"/>
          </p:nvPr>
        </p:nvSpPr>
        <p:spPr>
          <a:xfrm>
            <a:off x="720000" y="3257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7F3740E0-2BE4-A65C-C0B2-DCAC54EA5348}"/>
              </a:ext>
            </a:extLst>
          </p:cNvPr>
          <p:cNvSpPr txBox="1">
            <a:spLocks noGrp="1"/>
          </p:cNvSpPr>
          <p:nvPr>
            <p:ph type="subTitle" idx="2"/>
          </p:nvPr>
        </p:nvSpPr>
        <p:spPr>
          <a:xfrm>
            <a:off x="2865527" y="4174384"/>
            <a:ext cx="3040800" cy="72478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After refreshing my browser, </a:t>
            </a:r>
            <a:r>
              <a:rPr lang="en-US" b="1" dirty="0"/>
              <a:t>on a Mac</a:t>
            </a:r>
            <a:r>
              <a:rPr lang="en-US" dirty="0"/>
              <a:t>, I can now switch my notebook to use the </a:t>
            </a:r>
            <a:r>
              <a:rPr lang="en-US" b="1" dirty="0" err="1"/>
              <a:t>read_pdfs</a:t>
            </a:r>
            <a:r>
              <a:rPr lang="en-US" dirty="0"/>
              <a:t> virtual environment.</a:t>
            </a:r>
            <a:endParaRPr lang="en" dirty="0"/>
          </a:p>
          <a:p>
            <a:pPr marL="0" lvl="0" indent="0" algn="l" rtl="0">
              <a:spcBef>
                <a:spcPts val="0"/>
              </a:spcBef>
              <a:spcAft>
                <a:spcPts val="0"/>
              </a:spcAft>
            </a:pPr>
            <a:endParaRPr lang="en" dirty="0"/>
          </a:p>
        </p:txBody>
      </p:sp>
      <p:pic>
        <p:nvPicPr>
          <p:cNvPr id="4" name="Picture 3" descr="A screenshot of a computer&#10;&#10;AI-generated content may be incorrect.">
            <a:extLst>
              <a:ext uri="{FF2B5EF4-FFF2-40B4-BE49-F238E27FC236}">
                <a16:creationId xmlns:a16="http://schemas.microsoft.com/office/drawing/2014/main" id="{7ECDD0D3-A917-672C-03DD-089DEE1ABF49}"/>
              </a:ext>
            </a:extLst>
          </p:cNvPr>
          <p:cNvPicPr>
            <a:picLocks noChangeAspect="1"/>
          </p:cNvPicPr>
          <p:nvPr/>
        </p:nvPicPr>
        <p:blipFill>
          <a:blip r:embed="rId3"/>
          <a:stretch>
            <a:fillRect/>
          </a:stretch>
        </p:blipFill>
        <p:spPr>
          <a:xfrm>
            <a:off x="1229222" y="898455"/>
            <a:ext cx="6685555" cy="3160015"/>
          </a:xfrm>
          <a:prstGeom prst="rect">
            <a:avLst/>
          </a:prstGeom>
        </p:spPr>
      </p:pic>
    </p:spTree>
    <p:extLst>
      <p:ext uri="{BB962C8B-B14F-4D97-AF65-F5344CB8AC3E}">
        <p14:creationId xmlns:p14="http://schemas.microsoft.com/office/powerpoint/2010/main" val="1933759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FE71555C-4A69-1080-93B5-666E9079846C}"/>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807945A3-3AEF-7E83-F182-BB56AA9AAF7C}"/>
              </a:ext>
            </a:extLst>
          </p:cNvPr>
          <p:cNvSpPr txBox="1">
            <a:spLocks noGrp="1"/>
          </p:cNvSpPr>
          <p:nvPr>
            <p:ph type="title"/>
          </p:nvPr>
        </p:nvSpPr>
        <p:spPr>
          <a:xfrm>
            <a:off x="360000" y="330151"/>
            <a:ext cx="8424000" cy="6345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875EE1A8-0A19-09F4-0475-1AF0832CB672}"/>
              </a:ext>
            </a:extLst>
          </p:cNvPr>
          <p:cNvSpPr txBox="1">
            <a:spLocks noGrp="1"/>
          </p:cNvSpPr>
          <p:nvPr>
            <p:ph type="subTitle" idx="2"/>
          </p:nvPr>
        </p:nvSpPr>
        <p:spPr>
          <a:xfrm>
            <a:off x="2127738" y="3889191"/>
            <a:ext cx="4079631" cy="105208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After refreshing my browser, </a:t>
            </a:r>
            <a:r>
              <a:rPr lang="en-US" b="1" dirty="0"/>
              <a:t>Windows</a:t>
            </a:r>
            <a:r>
              <a:rPr lang="en-US" dirty="0"/>
              <a:t>, I can now select </a:t>
            </a:r>
            <a:r>
              <a:rPr lang="en-US" b="1" dirty="0" err="1"/>
              <a:t>conda</a:t>
            </a:r>
            <a:r>
              <a:rPr lang="en-US" b="1" dirty="0"/>
              <a:t> </a:t>
            </a:r>
            <a:r>
              <a:rPr lang="en-US" b="1" dirty="0" err="1"/>
              <a:t>env:read_pdfs</a:t>
            </a:r>
            <a:r>
              <a:rPr lang="en-US" dirty="0"/>
              <a:t> or </a:t>
            </a:r>
            <a:r>
              <a:rPr lang="en-US" b="1" dirty="0" err="1"/>
              <a:t>read_pdfs</a:t>
            </a:r>
            <a:r>
              <a:rPr lang="en-US" dirty="0"/>
              <a:t> virtual environment. They both refer to the same environment, but </a:t>
            </a:r>
            <a:r>
              <a:rPr lang="en-US" b="1" dirty="0" err="1"/>
              <a:t>conda</a:t>
            </a:r>
            <a:r>
              <a:rPr lang="en-US" b="1" dirty="0"/>
              <a:t> </a:t>
            </a:r>
            <a:r>
              <a:rPr lang="en-US" b="1" dirty="0" err="1"/>
              <a:t>env:read_pdfs</a:t>
            </a:r>
            <a:r>
              <a:rPr lang="en-US" dirty="0"/>
              <a:t> reassures us that we are using the </a:t>
            </a:r>
            <a:r>
              <a:rPr lang="en-US" dirty="0" err="1"/>
              <a:t>conda</a:t>
            </a:r>
            <a:r>
              <a:rPr lang="en-US" dirty="0"/>
              <a:t> environment.</a:t>
            </a:r>
            <a:endParaRPr lang="en" dirty="0"/>
          </a:p>
          <a:p>
            <a:pPr marL="0" lvl="0" indent="0" algn="l" rtl="0">
              <a:spcBef>
                <a:spcPts val="0"/>
              </a:spcBef>
              <a:spcAft>
                <a:spcPts val="0"/>
              </a:spcAft>
            </a:pPr>
            <a:endParaRPr lang="en" dirty="0"/>
          </a:p>
        </p:txBody>
      </p:sp>
      <p:pic>
        <p:nvPicPr>
          <p:cNvPr id="3" name="Picture 2" descr="A white rectangular object with a black text&#10;&#10;AI-generated content may be incorrect.">
            <a:extLst>
              <a:ext uri="{FF2B5EF4-FFF2-40B4-BE49-F238E27FC236}">
                <a16:creationId xmlns:a16="http://schemas.microsoft.com/office/drawing/2014/main" id="{FD73125E-A90D-A8AA-1FCF-D894A50EAF0A}"/>
              </a:ext>
            </a:extLst>
          </p:cNvPr>
          <p:cNvPicPr>
            <a:picLocks noChangeAspect="1"/>
          </p:cNvPicPr>
          <p:nvPr/>
        </p:nvPicPr>
        <p:blipFill>
          <a:blip r:embed="rId3"/>
          <a:stretch>
            <a:fillRect/>
          </a:stretch>
        </p:blipFill>
        <p:spPr>
          <a:xfrm>
            <a:off x="685800" y="891915"/>
            <a:ext cx="7772400" cy="2891212"/>
          </a:xfrm>
          <a:prstGeom prst="rect">
            <a:avLst/>
          </a:prstGeom>
        </p:spPr>
      </p:pic>
    </p:spTree>
    <p:extLst>
      <p:ext uri="{BB962C8B-B14F-4D97-AF65-F5344CB8AC3E}">
        <p14:creationId xmlns:p14="http://schemas.microsoft.com/office/powerpoint/2010/main" val="2837646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ABC345D-CAA1-39C3-E361-1A13CF505EA3}"/>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8EAA592D-24AD-8AF2-F634-C2E416815DA5}"/>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ANACONDA NAVIGATOR</a:t>
            </a:r>
            <a:endParaRPr dirty="0"/>
          </a:p>
        </p:txBody>
      </p:sp>
      <p:sp>
        <p:nvSpPr>
          <p:cNvPr id="947" name="Google Shape;947;p42">
            <a:extLst>
              <a:ext uri="{FF2B5EF4-FFF2-40B4-BE49-F238E27FC236}">
                <a16:creationId xmlns:a16="http://schemas.microsoft.com/office/drawing/2014/main" id="{C4413379-D263-6F9A-AC5A-3C0AAA9C1896}"/>
              </a:ext>
            </a:extLst>
          </p:cNvPr>
          <p:cNvSpPr txBox="1">
            <a:spLocks noGrp="1"/>
          </p:cNvSpPr>
          <p:nvPr>
            <p:ph type="subTitle" idx="1"/>
          </p:nvPr>
        </p:nvSpPr>
        <p:spPr>
          <a:xfrm>
            <a:off x="1071931" y="1866365"/>
            <a:ext cx="2150240" cy="18783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Anaconda Navigator is a bundle of tools that are commonly used in data science. It includes Python, </a:t>
            </a:r>
            <a:r>
              <a:rPr lang="en-US" dirty="0" err="1"/>
              <a:t>Jupyter</a:t>
            </a:r>
            <a:r>
              <a:rPr lang="en-US" dirty="0"/>
              <a:t> Notebooks, and several Integrated Development Environments (IDEs) that are used to program in Python.</a:t>
            </a:r>
            <a:endParaRPr dirty="0"/>
          </a:p>
        </p:txBody>
      </p:sp>
      <p:pic>
        <p:nvPicPr>
          <p:cNvPr id="5" name="Picture Placeholder 4" descr="A screenshot of a website&#10;&#10;AI-generated content may be incorrect.">
            <a:extLst>
              <a:ext uri="{FF2B5EF4-FFF2-40B4-BE49-F238E27FC236}">
                <a16:creationId xmlns:a16="http://schemas.microsoft.com/office/drawing/2014/main" id="{C03CFCD4-587F-9005-514E-D5D4FF1F8A61}"/>
              </a:ext>
            </a:extLst>
          </p:cNvPr>
          <p:cNvPicPr preferRelativeResize="0">
            <a:picLocks noGrp="1" noChangeAspect="1"/>
          </p:cNvPicPr>
          <p:nvPr>
            <p:ph type="pic" idx="2"/>
          </p:nvPr>
        </p:nvPicPr>
        <p:blipFill>
          <a:blip r:embed="rId3"/>
          <a:stretch>
            <a:fillRect/>
          </a:stretch>
        </p:blipFill>
        <p:spPr>
          <a:xfrm>
            <a:off x="3623331" y="1300308"/>
            <a:ext cx="5289842" cy="3192059"/>
          </a:xfrm>
        </p:spPr>
      </p:pic>
    </p:spTree>
    <p:extLst>
      <p:ext uri="{BB962C8B-B14F-4D97-AF65-F5344CB8AC3E}">
        <p14:creationId xmlns:p14="http://schemas.microsoft.com/office/powerpoint/2010/main" val="3991516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5EC13F28-8BD6-0401-3F1C-CD74543B1CF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1427F99E-7DA5-5582-3715-5BCAE5AD7A9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IN JUPYTER NOTEBOOK</a:t>
            </a:r>
            <a:endParaRPr dirty="0"/>
          </a:p>
        </p:txBody>
      </p:sp>
      <p:sp>
        <p:nvSpPr>
          <p:cNvPr id="941" name="Google Shape;941;p41">
            <a:extLst>
              <a:ext uri="{FF2B5EF4-FFF2-40B4-BE49-F238E27FC236}">
                <a16:creationId xmlns:a16="http://schemas.microsoft.com/office/drawing/2014/main" id="{013E1C38-0956-34F2-E10D-65A6C9B668D4}"/>
              </a:ext>
            </a:extLst>
          </p:cNvPr>
          <p:cNvSpPr txBox="1">
            <a:spLocks noGrp="1"/>
          </p:cNvSpPr>
          <p:nvPr>
            <p:ph type="subTitle" idx="2"/>
          </p:nvPr>
        </p:nvSpPr>
        <p:spPr>
          <a:xfrm>
            <a:off x="3137195" y="1829496"/>
            <a:ext cx="3040800" cy="248011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Open the Terminal</a:t>
            </a:r>
          </a:p>
          <a:p>
            <a:pPr marL="171450" lvl="0" indent="-171450" algn="l" rtl="0">
              <a:spcBef>
                <a:spcPts val="0"/>
              </a:spcBef>
              <a:spcAft>
                <a:spcPts val="0"/>
              </a:spcAft>
              <a:buFont typeface="Arial" panose="020B0604020202020204" pitchFamily="34" charset="0"/>
              <a:buChar char="•"/>
            </a:pPr>
            <a:r>
              <a:rPr lang="en-US" dirty="0"/>
              <a:t>Create the virtual environment.</a:t>
            </a:r>
          </a:p>
          <a:p>
            <a:pPr marL="171450" lvl="0" indent="-171450" algn="l" rtl="0">
              <a:spcBef>
                <a:spcPts val="0"/>
              </a:spcBef>
              <a:spcAft>
                <a:spcPts val="0"/>
              </a:spcAft>
              <a:buFont typeface="Arial" panose="020B0604020202020204" pitchFamily="34" charset="0"/>
              <a:buChar char="•"/>
            </a:pPr>
            <a:r>
              <a:rPr lang="en-US" dirty="0"/>
              <a:t>Find the location of the anaconda base environment.</a:t>
            </a:r>
          </a:p>
          <a:p>
            <a:pPr marL="171450" lvl="0" indent="-171450" algn="l" rtl="0">
              <a:spcBef>
                <a:spcPts val="0"/>
              </a:spcBef>
              <a:spcAft>
                <a:spcPts val="0"/>
              </a:spcAft>
              <a:buFont typeface="Arial" panose="020B0604020202020204" pitchFamily="34" charset="0"/>
              <a:buChar char="•"/>
            </a:pPr>
            <a:r>
              <a:rPr lang="en-US" dirty="0"/>
              <a:t>Tell your Terminal where to find the code to activate the virtual environment.</a:t>
            </a:r>
          </a:p>
          <a:p>
            <a:pPr marL="171450" lvl="0" indent="-171450" algn="l" rtl="0">
              <a:spcBef>
                <a:spcPts val="0"/>
              </a:spcBef>
              <a:spcAft>
                <a:spcPts val="0"/>
              </a:spcAft>
              <a:buFont typeface="Arial" panose="020B0604020202020204" pitchFamily="34" charset="0"/>
              <a:buChar char="•"/>
            </a:pPr>
            <a:r>
              <a:rPr lang="en-US" dirty="0"/>
              <a:t>Activate the virtual environment.</a:t>
            </a:r>
          </a:p>
          <a:p>
            <a:pPr marL="171450" lvl="0" indent="-171450" algn="l" rtl="0">
              <a:spcBef>
                <a:spcPts val="0"/>
              </a:spcBef>
              <a:spcAft>
                <a:spcPts val="0"/>
              </a:spcAft>
              <a:buFont typeface="Arial" panose="020B0604020202020204" pitchFamily="34" charset="0"/>
              <a:buChar char="•"/>
            </a:pPr>
            <a:r>
              <a:rPr lang="en-US" dirty="0"/>
              <a:t>Install the </a:t>
            </a:r>
            <a:r>
              <a:rPr lang="en-US" dirty="0" err="1"/>
              <a:t>ipykernel</a:t>
            </a:r>
            <a:r>
              <a:rPr lang="en-US" dirty="0"/>
              <a:t> environment.</a:t>
            </a:r>
          </a:p>
          <a:p>
            <a:pPr marL="171450" lvl="0" indent="-171450" algn="l" rtl="0">
              <a:spcBef>
                <a:spcPts val="0"/>
              </a:spcBef>
              <a:spcAft>
                <a:spcPts val="0"/>
              </a:spcAft>
              <a:buFont typeface="Arial" panose="020B0604020202020204" pitchFamily="34" charset="0"/>
              <a:buChar char="•"/>
            </a:pPr>
            <a:r>
              <a:rPr lang="en-US" dirty="0"/>
              <a:t>Install the new kernel to your </a:t>
            </a:r>
            <a:r>
              <a:rPr lang="en-US" dirty="0" err="1"/>
              <a:t>Jupyter</a:t>
            </a:r>
            <a:r>
              <a:rPr lang="en-US" dirty="0"/>
              <a:t> kernels list.</a:t>
            </a:r>
          </a:p>
          <a:p>
            <a:pPr marL="171450" lvl="0" indent="-171450" algn="l" rtl="0">
              <a:spcBef>
                <a:spcPts val="0"/>
              </a:spcBef>
              <a:spcAft>
                <a:spcPts val="0"/>
              </a:spcAft>
              <a:buFont typeface="Arial" panose="020B0604020202020204" pitchFamily="34" charset="0"/>
              <a:buChar char="•"/>
            </a:pPr>
            <a:r>
              <a:rPr lang="en-US" dirty="0"/>
              <a:t>Switch to the virtual environment in your notebook.</a:t>
            </a:r>
          </a:p>
          <a:p>
            <a:pPr marL="171450" lvl="0" indent="-171450" algn="l" rtl="0">
              <a:spcBef>
                <a:spcPts val="0"/>
              </a:spcBef>
              <a:spcAft>
                <a:spcPts val="0"/>
              </a:spcAft>
              <a:buFont typeface="Arial" panose="020B0604020202020204" pitchFamily="34" charset="0"/>
              <a:buChar char="•"/>
            </a:pPr>
            <a:endParaRPr lang="en" dirty="0"/>
          </a:p>
          <a:p>
            <a:pPr marL="0" lvl="0" indent="0" algn="l" rtl="0">
              <a:spcBef>
                <a:spcPts val="0"/>
              </a:spcBef>
              <a:spcAft>
                <a:spcPts val="0"/>
              </a:spcAft>
            </a:pPr>
            <a:endParaRPr lang="en" dirty="0"/>
          </a:p>
        </p:txBody>
      </p:sp>
      <p:sp>
        <p:nvSpPr>
          <p:cNvPr id="2" name="TextBox 1">
            <a:extLst>
              <a:ext uri="{FF2B5EF4-FFF2-40B4-BE49-F238E27FC236}">
                <a16:creationId xmlns:a16="http://schemas.microsoft.com/office/drawing/2014/main" id="{4CC06A18-93F7-4D6F-C603-C6547E4C013B}"/>
              </a:ext>
            </a:extLst>
          </p:cNvPr>
          <p:cNvSpPr txBox="1"/>
          <p:nvPr/>
        </p:nvSpPr>
        <p:spPr>
          <a:xfrm>
            <a:off x="1995777" y="1264257"/>
            <a:ext cx="5049079" cy="523220"/>
          </a:xfrm>
          <a:prstGeom prst="rect">
            <a:avLst/>
          </a:prstGeom>
          <a:noFill/>
        </p:spPr>
        <p:txBody>
          <a:bodyPr wrap="square" rtlCol="0">
            <a:spAutoFit/>
          </a:bodyPr>
          <a:lstStyle/>
          <a:p>
            <a:pPr algn="ctr"/>
            <a:r>
              <a:rPr lang="en-US" dirty="0">
                <a:latin typeface="Barlow" pitchFamily="2" charset="77"/>
              </a:rPr>
              <a:t>Let’s summarize the process for creating a virtual environment in </a:t>
            </a:r>
            <a:r>
              <a:rPr lang="en-US" dirty="0" err="1">
                <a:latin typeface="Barlow" pitchFamily="2" charset="77"/>
              </a:rPr>
              <a:t>Jupyter</a:t>
            </a:r>
            <a:r>
              <a:rPr lang="en-US" dirty="0">
                <a:latin typeface="Barlow" pitchFamily="2" charset="77"/>
              </a:rPr>
              <a:t> Notebooks.</a:t>
            </a:r>
          </a:p>
        </p:txBody>
      </p:sp>
    </p:spTree>
    <p:extLst>
      <p:ext uri="{BB962C8B-B14F-4D97-AF65-F5344CB8AC3E}">
        <p14:creationId xmlns:p14="http://schemas.microsoft.com/office/powerpoint/2010/main" val="4227278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7622EDE2-72C5-C4F2-BB7C-6C3CBA73E57E}"/>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02822C54-BF24-7EAE-9536-4715FA2B27AD}"/>
              </a:ext>
            </a:extLst>
          </p:cNvPr>
          <p:cNvSpPr txBox="1">
            <a:spLocks noGrp="1"/>
          </p:cNvSpPr>
          <p:nvPr>
            <p:ph type="title"/>
          </p:nvPr>
        </p:nvSpPr>
        <p:spPr>
          <a:xfrm>
            <a:off x="2120193" y="1336390"/>
            <a:ext cx="4567445" cy="19685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 2: VIRTUAL ENVIRONMENTS THROUGH THE CLI</a:t>
            </a:r>
          </a:p>
        </p:txBody>
      </p:sp>
      <p:sp>
        <p:nvSpPr>
          <p:cNvPr id="915" name="Google Shape;915;p40">
            <a:extLst>
              <a:ext uri="{FF2B5EF4-FFF2-40B4-BE49-F238E27FC236}">
                <a16:creationId xmlns:a16="http://schemas.microsoft.com/office/drawing/2014/main" id="{EC9924BB-9391-6C1E-B0AF-D00C3306FAE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916" name="Google Shape;916;p40">
            <a:extLst>
              <a:ext uri="{FF2B5EF4-FFF2-40B4-BE49-F238E27FC236}">
                <a16:creationId xmlns:a16="http://schemas.microsoft.com/office/drawing/2014/main" id="{F4737E26-433C-B82D-0F26-2523834C3B81}"/>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C95B5F01-9582-0A56-9780-884848DEEE8D}"/>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683B739E-BAA1-07DC-14CC-8AAE0A93BB1B}"/>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3DE33357-CC23-98DC-764B-3192A622C1D1}"/>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911FDAC6-FC17-00C4-A015-D02396404452}"/>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7E387B4F-3CD5-1E9E-D73D-36613EBF6717}"/>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015A23CE-41C3-1675-A8E8-3AA2ACE255D0}"/>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5616A173-D1DD-6233-12CC-463BFA97BBCE}"/>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40365B46-B18D-9369-F6BE-3CDB9DB127DB}"/>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9EE449AF-4C71-243D-EC4D-C551C11D0988}"/>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7FAFEEE4-3722-94BD-AB3D-8E44FC6F1034}"/>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AFF2BBC5-1157-94B6-D27D-D04B4F5CF850}"/>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B9512452-4978-2923-C388-CBDDBCBF3C14}"/>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75269303-778F-369C-8A8C-118491BFC7D3}"/>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5949CDE8-3F93-C3B3-9448-537788E49647}"/>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1F9FA79F-3E05-496F-F5F7-4F4A069CD98A}"/>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EB24A49A-9A5E-ADCD-93D0-C5CC60F82687}"/>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2B33C0B0-A938-0AC4-67D0-CF6960BD3944}"/>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1F7DBD80-63FF-AE14-F1ED-F3A2B9B4EE90}"/>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25218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87704F7A-0075-94DE-0C10-0A95A0C7168D}"/>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87875DC-43D9-68C3-74F5-76CC2C77A4C1}"/>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947" name="Google Shape;947;p42">
            <a:extLst>
              <a:ext uri="{FF2B5EF4-FFF2-40B4-BE49-F238E27FC236}">
                <a16:creationId xmlns:a16="http://schemas.microsoft.com/office/drawing/2014/main" id="{FAB288B1-C649-C1F1-5BE6-1B4DD9ADCB5A}"/>
              </a:ext>
            </a:extLst>
          </p:cNvPr>
          <p:cNvSpPr txBox="1">
            <a:spLocks noGrp="1"/>
          </p:cNvSpPr>
          <p:nvPr>
            <p:ph type="subTitle" idx="1"/>
          </p:nvPr>
        </p:nvSpPr>
        <p:spPr>
          <a:xfrm>
            <a:off x="1039274" y="1747188"/>
            <a:ext cx="3057000" cy="25060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On a Mac, if I installed Python by installing Anaconda Navigator, I can find out my Python version by opening a terminal and typing </a:t>
            </a:r>
            <a:r>
              <a:rPr lang="en-US" b="1" dirty="0" err="1"/>
              <a:t>conda</a:t>
            </a:r>
            <a:r>
              <a:rPr lang="en-US" b="1" dirty="0"/>
              <a:t> info</a:t>
            </a:r>
            <a:r>
              <a:rPr lang="en-US" dirty="0"/>
              <a:t>.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 might also have Python installed on my system, separately from Anaconda. I can type </a:t>
            </a:r>
            <a:r>
              <a:rPr lang="en-US" b="1" dirty="0"/>
              <a:t>python3 --version</a:t>
            </a:r>
            <a:r>
              <a:rPr lang="en-US" dirty="0"/>
              <a:t> to check.</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Depending on my particular Python installation history, I can also type </a:t>
            </a:r>
            <a:r>
              <a:rPr lang="en-US" b="1" dirty="0"/>
              <a:t>echo $PATH</a:t>
            </a:r>
            <a:r>
              <a:rPr lang="en-US" dirty="0"/>
              <a:t> to find out what versions I have installed.</a:t>
            </a:r>
            <a:endParaRPr dirty="0"/>
          </a:p>
        </p:txBody>
      </p:sp>
      <p:pic>
        <p:nvPicPr>
          <p:cNvPr id="7" name="Picture 6" descr="A screenshot of a computer&#10;&#10;AI-generated content may be incorrect.">
            <a:extLst>
              <a:ext uri="{FF2B5EF4-FFF2-40B4-BE49-F238E27FC236}">
                <a16:creationId xmlns:a16="http://schemas.microsoft.com/office/drawing/2014/main" id="{687A66B5-2EF5-F235-1B48-58CF87971E03}"/>
              </a:ext>
            </a:extLst>
          </p:cNvPr>
          <p:cNvPicPr>
            <a:picLocks noChangeAspect="1"/>
          </p:cNvPicPr>
          <p:nvPr/>
        </p:nvPicPr>
        <p:blipFill>
          <a:blip r:embed="rId3"/>
          <a:stretch>
            <a:fillRect/>
          </a:stretch>
        </p:blipFill>
        <p:spPr>
          <a:xfrm>
            <a:off x="4861624" y="1573641"/>
            <a:ext cx="3243102" cy="1657233"/>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BD51BC40-9402-AF99-35E8-68BAB714DF3A}"/>
              </a:ext>
            </a:extLst>
          </p:cNvPr>
          <p:cNvPicPr>
            <a:picLocks noChangeAspect="1"/>
          </p:cNvPicPr>
          <p:nvPr/>
        </p:nvPicPr>
        <p:blipFill>
          <a:blip r:embed="rId4"/>
          <a:stretch>
            <a:fillRect/>
          </a:stretch>
        </p:blipFill>
        <p:spPr>
          <a:xfrm>
            <a:off x="4447447" y="3606218"/>
            <a:ext cx="4292600" cy="800100"/>
          </a:xfrm>
          <a:prstGeom prst="rect">
            <a:avLst/>
          </a:prstGeom>
        </p:spPr>
      </p:pic>
    </p:spTree>
    <p:extLst>
      <p:ext uri="{BB962C8B-B14F-4D97-AF65-F5344CB8AC3E}">
        <p14:creationId xmlns:p14="http://schemas.microsoft.com/office/powerpoint/2010/main" val="2136514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50B1AFA-10AA-016D-E858-BADB33FCDE9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8D3C1475-54A4-D1A9-F673-56D7E9E2BF60}"/>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947" name="Google Shape;947;p42">
            <a:extLst>
              <a:ext uri="{FF2B5EF4-FFF2-40B4-BE49-F238E27FC236}">
                <a16:creationId xmlns:a16="http://schemas.microsoft.com/office/drawing/2014/main" id="{3029EC87-0CAF-6595-59D1-723B498A42C0}"/>
              </a:ext>
            </a:extLst>
          </p:cNvPr>
          <p:cNvSpPr txBox="1">
            <a:spLocks noGrp="1"/>
          </p:cNvSpPr>
          <p:nvPr>
            <p:ph type="subTitle" idx="1"/>
          </p:nvPr>
        </p:nvSpPr>
        <p:spPr>
          <a:xfrm>
            <a:off x="1767558" y="2917327"/>
            <a:ext cx="5608883" cy="15036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To create a 3.12 virtual environment in this case, since 3.12 is only available through Anaconda, I have to activate my Anaconda base environment. I do this by entering </a:t>
            </a:r>
            <a:r>
              <a:rPr lang="en-US" b="1" dirty="0" err="1"/>
              <a:t>conda</a:t>
            </a:r>
            <a:r>
              <a:rPr lang="en-US" b="1" dirty="0"/>
              <a:t> activate base</a:t>
            </a:r>
            <a:r>
              <a:rPr lang="en-US" dirty="0"/>
              <a:t> in my terminal.</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Now I can create a virtual environment. Note that it will place the files in the location my terminal is currently pointed to. I should first navigate to the folder in which I want to store the environment files.</a:t>
            </a:r>
            <a:endParaRPr dirty="0"/>
          </a:p>
        </p:txBody>
      </p:sp>
      <p:pic>
        <p:nvPicPr>
          <p:cNvPr id="3" name="Picture 2" descr="A screen shot of a computer&#10;&#10;AI-generated content may be incorrect.">
            <a:extLst>
              <a:ext uri="{FF2B5EF4-FFF2-40B4-BE49-F238E27FC236}">
                <a16:creationId xmlns:a16="http://schemas.microsoft.com/office/drawing/2014/main" id="{B0AE1F10-D962-DE2A-05DD-A7DD2D1D4B1D}"/>
              </a:ext>
            </a:extLst>
          </p:cNvPr>
          <p:cNvPicPr>
            <a:picLocks noChangeAspect="1"/>
          </p:cNvPicPr>
          <p:nvPr/>
        </p:nvPicPr>
        <p:blipFill>
          <a:blip r:embed="rId3"/>
          <a:stretch>
            <a:fillRect/>
          </a:stretch>
        </p:blipFill>
        <p:spPr>
          <a:xfrm>
            <a:off x="1767558" y="1356978"/>
            <a:ext cx="5608884" cy="1344278"/>
          </a:xfrm>
          <a:prstGeom prst="rect">
            <a:avLst/>
          </a:prstGeom>
        </p:spPr>
      </p:pic>
    </p:spTree>
    <p:extLst>
      <p:ext uri="{BB962C8B-B14F-4D97-AF65-F5344CB8AC3E}">
        <p14:creationId xmlns:p14="http://schemas.microsoft.com/office/powerpoint/2010/main" val="825819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20F1C1C0-ECBE-05BD-F3AE-C2FEBC3274CB}"/>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38A4293-F209-7EDD-AC05-F7EE330978F6}"/>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CDACA310-7FE4-A5D1-CB7B-256C0E1BBB33}"/>
              </a:ext>
            </a:extLst>
          </p:cNvPr>
          <p:cNvSpPr>
            <a:spLocks noGrp="1"/>
          </p:cNvSpPr>
          <p:nvPr>
            <p:ph type="subTitle" idx="1"/>
          </p:nvPr>
        </p:nvSpPr>
        <p:spPr>
          <a:xfrm>
            <a:off x="939799" y="3408208"/>
            <a:ext cx="7264400" cy="1037957"/>
          </a:xfrm>
        </p:spPr>
        <p:txBody>
          <a:bodyPr/>
          <a:lstStyle/>
          <a:p>
            <a:pPr marL="152400" indent="0">
              <a:buNone/>
            </a:pPr>
            <a:r>
              <a:rPr lang="en-US" dirty="0"/>
              <a:t>First, I check to make sure that the version of Python I want to use is accessible at the command line. Then I issue my command. Following best practice, I am specific about the version of Python I want to use. I say </a:t>
            </a:r>
            <a:r>
              <a:rPr lang="en-US" b="1" dirty="0"/>
              <a:t>python3.12 -m </a:t>
            </a:r>
            <a:r>
              <a:rPr lang="en-US" b="1" dirty="0" err="1"/>
              <a:t>venv</a:t>
            </a:r>
            <a:r>
              <a:rPr lang="en-US" b="1" dirty="0"/>
              <a:t> </a:t>
            </a:r>
            <a:r>
              <a:rPr lang="en-US" b="1" dirty="0" err="1"/>
              <a:t>test_env</a:t>
            </a:r>
            <a:r>
              <a:rPr lang="en-US" dirty="0"/>
              <a:t>. This means “Use python 3.12, use the module (-m) called ”</a:t>
            </a:r>
            <a:r>
              <a:rPr lang="en-US" dirty="0" err="1"/>
              <a:t>venv</a:t>
            </a:r>
            <a:r>
              <a:rPr lang="en-US" dirty="0"/>
              <a:t>” (virtual environment module) to create a virtual environment called “</a:t>
            </a:r>
            <a:r>
              <a:rPr lang="en-US" dirty="0" err="1"/>
              <a:t>test_env</a:t>
            </a:r>
            <a:r>
              <a:rPr lang="en-US" dirty="0"/>
              <a:t>”.</a:t>
            </a:r>
          </a:p>
        </p:txBody>
      </p:sp>
      <p:pic>
        <p:nvPicPr>
          <p:cNvPr id="8" name="Picture 7" descr="A screen shot of a computer program&#10;&#10;AI-generated content may be incorrect.">
            <a:extLst>
              <a:ext uri="{FF2B5EF4-FFF2-40B4-BE49-F238E27FC236}">
                <a16:creationId xmlns:a16="http://schemas.microsoft.com/office/drawing/2014/main" id="{FAC93735-E421-F8CC-410C-6664D7EF2DD9}"/>
              </a:ext>
            </a:extLst>
          </p:cNvPr>
          <p:cNvPicPr>
            <a:picLocks noChangeAspect="1"/>
          </p:cNvPicPr>
          <p:nvPr/>
        </p:nvPicPr>
        <p:blipFill>
          <a:blip r:embed="rId3"/>
          <a:stretch>
            <a:fillRect/>
          </a:stretch>
        </p:blipFill>
        <p:spPr>
          <a:xfrm>
            <a:off x="939799" y="1370318"/>
            <a:ext cx="7264400" cy="1765300"/>
          </a:xfrm>
          <a:prstGeom prst="rect">
            <a:avLst/>
          </a:prstGeom>
        </p:spPr>
      </p:pic>
    </p:spTree>
    <p:extLst>
      <p:ext uri="{BB962C8B-B14F-4D97-AF65-F5344CB8AC3E}">
        <p14:creationId xmlns:p14="http://schemas.microsoft.com/office/powerpoint/2010/main" val="1990770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3C6DD8FD-1D7A-0DBF-9046-5C18C578F0F9}"/>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58894F1E-30E3-7112-9496-904241367D14}"/>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4613A864-44C9-4724-3775-E3520A363D74}"/>
              </a:ext>
            </a:extLst>
          </p:cNvPr>
          <p:cNvSpPr>
            <a:spLocks noGrp="1"/>
          </p:cNvSpPr>
          <p:nvPr>
            <p:ph type="subTitle" idx="1"/>
          </p:nvPr>
        </p:nvSpPr>
        <p:spPr>
          <a:xfrm>
            <a:off x="939799" y="3408208"/>
            <a:ext cx="7264400" cy="1037957"/>
          </a:xfrm>
        </p:spPr>
        <p:txBody>
          <a:bodyPr/>
          <a:lstStyle/>
          <a:p>
            <a:pPr marL="152400" indent="0">
              <a:buNone/>
            </a:pPr>
            <a:r>
              <a:rPr lang="en-US" dirty="0"/>
              <a:t>Notice I now have a directory called “</a:t>
            </a:r>
            <a:r>
              <a:rPr lang="en-US" dirty="0" err="1"/>
              <a:t>test_env</a:t>
            </a:r>
            <a:r>
              <a:rPr lang="en-US" dirty="0"/>
              <a:t>” in my python-projects folder. Inside </a:t>
            </a:r>
            <a:r>
              <a:rPr lang="en-US" b="1" dirty="0" err="1"/>
              <a:t>test_env</a:t>
            </a:r>
            <a:r>
              <a:rPr lang="en-US" dirty="0"/>
              <a:t> is a directory called </a:t>
            </a:r>
            <a:r>
              <a:rPr lang="en-US" b="1" dirty="0"/>
              <a:t>bin</a:t>
            </a:r>
            <a:r>
              <a:rPr lang="en-US" dirty="0"/>
              <a:t>, and inside </a:t>
            </a:r>
            <a:r>
              <a:rPr lang="en-US" b="1" dirty="0"/>
              <a:t>bin</a:t>
            </a:r>
            <a:r>
              <a:rPr lang="en-US" dirty="0"/>
              <a:t> is a file called </a:t>
            </a:r>
            <a:r>
              <a:rPr lang="en-US" b="1" dirty="0"/>
              <a:t>activate</a:t>
            </a:r>
            <a:r>
              <a:rPr lang="en-US" dirty="0"/>
              <a:t>.</a:t>
            </a:r>
          </a:p>
        </p:txBody>
      </p:sp>
      <p:pic>
        <p:nvPicPr>
          <p:cNvPr id="3" name="Picture 2" descr="A screen shot of a computer program&#10;&#10;AI-generated content may be incorrect.">
            <a:extLst>
              <a:ext uri="{FF2B5EF4-FFF2-40B4-BE49-F238E27FC236}">
                <a16:creationId xmlns:a16="http://schemas.microsoft.com/office/drawing/2014/main" id="{D9020345-0BB1-F130-2F54-9D48F974A9F6}"/>
              </a:ext>
            </a:extLst>
          </p:cNvPr>
          <p:cNvPicPr>
            <a:picLocks noChangeAspect="1"/>
          </p:cNvPicPr>
          <p:nvPr/>
        </p:nvPicPr>
        <p:blipFill>
          <a:blip r:embed="rId3"/>
          <a:stretch>
            <a:fillRect/>
          </a:stretch>
        </p:blipFill>
        <p:spPr>
          <a:xfrm>
            <a:off x="838199" y="1356045"/>
            <a:ext cx="7467600" cy="1676400"/>
          </a:xfrm>
          <a:prstGeom prst="rect">
            <a:avLst/>
          </a:prstGeom>
        </p:spPr>
      </p:pic>
    </p:spTree>
    <p:extLst>
      <p:ext uri="{BB962C8B-B14F-4D97-AF65-F5344CB8AC3E}">
        <p14:creationId xmlns:p14="http://schemas.microsoft.com/office/powerpoint/2010/main" val="1123026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3778E74-0443-C0E5-3113-E58CA6FE5AD5}"/>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86FF56D9-7336-D1A6-5A9C-7DE140D49384}"/>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980D9592-A0F5-7481-2BC2-7BD112EADE70}"/>
              </a:ext>
            </a:extLst>
          </p:cNvPr>
          <p:cNvSpPr>
            <a:spLocks noGrp="1"/>
          </p:cNvSpPr>
          <p:nvPr>
            <p:ph type="subTitle" idx="1"/>
          </p:nvPr>
        </p:nvSpPr>
        <p:spPr>
          <a:xfrm>
            <a:off x="720000" y="1606851"/>
            <a:ext cx="3212751" cy="2623477"/>
          </a:xfrm>
        </p:spPr>
        <p:txBody>
          <a:bodyPr/>
          <a:lstStyle/>
          <a:p>
            <a:pPr marL="152400" indent="0">
              <a:buNone/>
            </a:pPr>
            <a:r>
              <a:rPr lang="en-US" dirty="0"/>
              <a:t>Now I can follow the procedure explained earlier for using a virtual environment with </a:t>
            </a:r>
            <a:r>
              <a:rPr lang="en-US" dirty="0" err="1"/>
              <a:t>Jupyter</a:t>
            </a:r>
            <a:r>
              <a:rPr lang="en-US" dirty="0"/>
              <a:t> Notebook. </a:t>
            </a:r>
          </a:p>
          <a:p>
            <a:pPr marL="152400" indent="0">
              <a:buNone/>
            </a:pPr>
            <a:endParaRPr lang="en-US" dirty="0"/>
          </a:p>
          <a:p>
            <a:pPr marL="152400" indent="0">
              <a:buNone/>
            </a:pPr>
            <a:r>
              <a:rPr lang="en-US" dirty="0"/>
              <a:t>Activate the environment by using the </a:t>
            </a:r>
            <a:r>
              <a:rPr lang="en-US" b="1" dirty="0"/>
              <a:t>source</a:t>
            </a:r>
            <a:r>
              <a:rPr lang="en-US" dirty="0"/>
              <a:t> command and giving it the path to the virtual environment’s </a:t>
            </a:r>
            <a:r>
              <a:rPr lang="en-US" b="1" dirty="0"/>
              <a:t>activate</a:t>
            </a:r>
            <a:r>
              <a:rPr lang="en-US" dirty="0"/>
              <a:t> file.</a:t>
            </a:r>
          </a:p>
          <a:p>
            <a:pPr marL="152400" indent="0">
              <a:buNone/>
            </a:pPr>
            <a:endParaRPr lang="en-US" dirty="0"/>
          </a:p>
          <a:p>
            <a:pPr marL="152400" indent="0">
              <a:buNone/>
            </a:pPr>
            <a:r>
              <a:rPr lang="en-US" dirty="0"/>
              <a:t>Then </a:t>
            </a:r>
            <a:r>
              <a:rPr lang="en-US" b="1" dirty="0"/>
              <a:t>pip install </a:t>
            </a:r>
            <a:r>
              <a:rPr lang="en-US" b="1" dirty="0" err="1"/>
              <a:t>ipykernel</a:t>
            </a:r>
            <a:r>
              <a:rPr lang="en-US" dirty="0"/>
              <a:t> and use </a:t>
            </a:r>
            <a:r>
              <a:rPr lang="en-US" b="1" dirty="0" err="1"/>
              <a:t>ipython</a:t>
            </a:r>
            <a:r>
              <a:rPr lang="en-US" dirty="0"/>
              <a:t> to install a new kernel. Refresh your notebook browser window and you should see the new environment available in the dropdown.</a:t>
            </a:r>
          </a:p>
        </p:txBody>
      </p:sp>
      <p:pic>
        <p:nvPicPr>
          <p:cNvPr id="5" name="Picture 4" descr="A screen shot of a computer&#10;&#10;AI-generated content may be incorrect.">
            <a:extLst>
              <a:ext uri="{FF2B5EF4-FFF2-40B4-BE49-F238E27FC236}">
                <a16:creationId xmlns:a16="http://schemas.microsoft.com/office/drawing/2014/main" id="{B9D3A8DE-6182-0D05-F07B-D94E6D4E7430}"/>
              </a:ext>
            </a:extLst>
          </p:cNvPr>
          <p:cNvPicPr>
            <a:picLocks noChangeAspect="1"/>
          </p:cNvPicPr>
          <p:nvPr/>
        </p:nvPicPr>
        <p:blipFill>
          <a:blip r:embed="rId3"/>
          <a:stretch>
            <a:fillRect/>
          </a:stretch>
        </p:blipFill>
        <p:spPr>
          <a:xfrm>
            <a:off x="4237640" y="1420016"/>
            <a:ext cx="4328246" cy="1233688"/>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AC9AD19-F5AF-2BC5-8B90-051DF01A30E5}"/>
              </a:ext>
            </a:extLst>
          </p:cNvPr>
          <p:cNvPicPr>
            <a:picLocks noChangeAspect="1"/>
          </p:cNvPicPr>
          <p:nvPr/>
        </p:nvPicPr>
        <p:blipFill>
          <a:blip r:embed="rId4"/>
          <a:stretch>
            <a:fillRect/>
          </a:stretch>
        </p:blipFill>
        <p:spPr>
          <a:xfrm>
            <a:off x="4284471" y="3041268"/>
            <a:ext cx="4281415" cy="1220339"/>
          </a:xfrm>
          <a:prstGeom prst="rect">
            <a:avLst/>
          </a:prstGeom>
        </p:spPr>
      </p:pic>
    </p:spTree>
    <p:extLst>
      <p:ext uri="{BB962C8B-B14F-4D97-AF65-F5344CB8AC3E}">
        <p14:creationId xmlns:p14="http://schemas.microsoft.com/office/powerpoint/2010/main" val="2775489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BD981D6-B15C-736B-61F6-611D0FE06234}"/>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F2DE3C73-7D6F-D3F3-AD04-CD5CE91582E6}"/>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12C47045-93CA-4412-3251-5624A4848E4E}"/>
              </a:ext>
            </a:extLst>
          </p:cNvPr>
          <p:cNvSpPr>
            <a:spLocks noGrp="1"/>
          </p:cNvSpPr>
          <p:nvPr>
            <p:ph type="subTitle" idx="1"/>
          </p:nvPr>
        </p:nvSpPr>
        <p:spPr>
          <a:xfrm>
            <a:off x="720000" y="1606851"/>
            <a:ext cx="3212751" cy="2623477"/>
          </a:xfrm>
        </p:spPr>
        <p:txBody>
          <a:bodyPr/>
          <a:lstStyle/>
          <a:p>
            <a:pPr marL="152400" indent="0">
              <a:buNone/>
            </a:pPr>
            <a:r>
              <a:rPr lang="en-US" dirty="0"/>
              <a:t>Though it is convenient, I don’t need to install my virtual environment to my </a:t>
            </a:r>
            <a:r>
              <a:rPr lang="en-US" dirty="0" err="1"/>
              <a:t>Jupyter</a:t>
            </a:r>
            <a:r>
              <a:rPr lang="en-US" dirty="0"/>
              <a:t> interface. I can activate my environment and then activate </a:t>
            </a:r>
            <a:r>
              <a:rPr lang="en-US" dirty="0" err="1"/>
              <a:t>Jupyter</a:t>
            </a:r>
            <a:r>
              <a:rPr lang="en-US" dirty="0"/>
              <a:t> within that environment.</a:t>
            </a:r>
          </a:p>
          <a:p>
            <a:pPr marL="152400" indent="0">
              <a:buNone/>
            </a:pPr>
            <a:endParaRPr lang="en-US" dirty="0"/>
          </a:p>
          <a:p>
            <a:pPr marL="152400" indent="0">
              <a:buNone/>
            </a:pPr>
            <a:r>
              <a:rPr lang="en-US" dirty="0"/>
              <a:t>First, navigate to the directory where you want to store your notebook files and other project files.</a:t>
            </a:r>
          </a:p>
          <a:p>
            <a:pPr marL="152400" indent="0">
              <a:buNone/>
            </a:pPr>
            <a:endParaRPr lang="en-US" dirty="0"/>
          </a:p>
          <a:p>
            <a:pPr marL="152400" indent="0">
              <a:buNone/>
            </a:pPr>
            <a:r>
              <a:rPr lang="en-US" dirty="0"/>
              <a:t>Then, activate your Anaconda base environment. Then, activate your virtual environment.</a:t>
            </a:r>
          </a:p>
        </p:txBody>
      </p:sp>
      <p:pic>
        <p:nvPicPr>
          <p:cNvPr id="3" name="Picture 2" descr="A screen shot of a computer&#10;&#10;AI-generated content may be incorrect.">
            <a:extLst>
              <a:ext uri="{FF2B5EF4-FFF2-40B4-BE49-F238E27FC236}">
                <a16:creationId xmlns:a16="http://schemas.microsoft.com/office/drawing/2014/main" id="{FDFD9F62-518B-893B-33F7-91F9312AF1AE}"/>
              </a:ext>
            </a:extLst>
          </p:cNvPr>
          <p:cNvPicPr>
            <a:picLocks noChangeAspect="1"/>
          </p:cNvPicPr>
          <p:nvPr/>
        </p:nvPicPr>
        <p:blipFill>
          <a:blip r:embed="rId3"/>
          <a:stretch>
            <a:fillRect/>
          </a:stretch>
        </p:blipFill>
        <p:spPr>
          <a:xfrm>
            <a:off x="4771649" y="1606851"/>
            <a:ext cx="3484049" cy="956558"/>
          </a:xfrm>
          <a:prstGeom prst="rect">
            <a:avLst/>
          </a:prstGeom>
        </p:spPr>
      </p:pic>
      <p:pic>
        <p:nvPicPr>
          <p:cNvPr id="8" name="Picture 7" descr="A black background with white text&#10;&#10;AI-generated content may be incorrect.">
            <a:extLst>
              <a:ext uri="{FF2B5EF4-FFF2-40B4-BE49-F238E27FC236}">
                <a16:creationId xmlns:a16="http://schemas.microsoft.com/office/drawing/2014/main" id="{44706CE2-742F-1AB2-AF1B-712FF6C78323}"/>
              </a:ext>
            </a:extLst>
          </p:cNvPr>
          <p:cNvPicPr>
            <a:picLocks noChangeAspect="1"/>
          </p:cNvPicPr>
          <p:nvPr/>
        </p:nvPicPr>
        <p:blipFill>
          <a:blip r:embed="rId4"/>
          <a:stretch>
            <a:fillRect/>
          </a:stretch>
        </p:blipFill>
        <p:spPr>
          <a:xfrm>
            <a:off x="4245157" y="3234589"/>
            <a:ext cx="4010541" cy="617007"/>
          </a:xfrm>
          <a:prstGeom prst="rect">
            <a:avLst/>
          </a:prstGeom>
        </p:spPr>
      </p:pic>
    </p:spTree>
    <p:extLst>
      <p:ext uri="{BB962C8B-B14F-4D97-AF65-F5344CB8AC3E}">
        <p14:creationId xmlns:p14="http://schemas.microsoft.com/office/powerpoint/2010/main" val="2637380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AF20CDF2-48C5-0B87-B2B6-C68AF173ACBA}"/>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63C11152-4AA0-3B56-7DC8-D7388E5FD7D8}"/>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MAC OS</a:t>
            </a:r>
            <a:endParaRPr dirty="0"/>
          </a:p>
        </p:txBody>
      </p:sp>
      <p:sp>
        <p:nvSpPr>
          <p:cNvPr id="4" name="Subtitle 3">
            <a:extLst>
              <a:ext uri="{FF2B5EF4-FFF2-40B4-BE49-F238E27FC236}">
                <a16:creationId xmlns:a16="http://schemas.microsoft.com/office/drawing/2014/main" id="{605DA6E6-A297-EC1E-35FF-0616D2A3E0D3}"/>
              </a:ext>
            </a:extLst>
          </p:cNvPr>
          <p:cNvSpPr>
            <a:spLocks noGrp="1"/>
          </p:cNvSpPr>
          <p:nvPr>
            <p:ph type="subTitle" idx="1"/>
          </p:nvPr>
        </p:nvSpPr>
        <p:spPr>
          <a:xfrm>
            <a:off x="1372270" y="2451683"/>
            <a:ext cx="6399460" cy="2162262"/>
          </a:xfrm>
        </p:spPr>
        <p:txBody>
          <a:bodyPr/>
          <a:lstStyle/>
          <a:p>
            <a:pPr marL="152400" indent="0">
              <a:buNone/>
            </a:pPr>
            <a:r>
              <a:rPr lang="en-US" dirty="0"/>
              <a:t>Now, I can open a notebook through my terminal. I type </a:t>
            </a:r>
            <a:r>
              <a:rPr lang="en-US" b="1" dirty="0" err="1"/>
              <a:t>jupyter</a:t>
            </a:r>
            <a:r>
              <a:rPr lang="en-US" b="1" dirty="0"/>
              <a:t> notebook .</a:t>
            </a:r>
            <a:endParaRPr lang="en-US" dirty="0"/>
          </a:p>
          <a:p>
            <a:pPr marL="152400" indent="0">
              <a:buNone/>
            </a:pPr>
            <a:endParaRPr lang="en-US" dirty="0"/>
          </a:p>
          <a:p>
            <a:pPr marL="152400" indent="0">
              <a:buNone/>
            </a:pPr>
            <a:r>
              <a:rPr lang="en-US" dirty="0"/>
              <a:t>The dot after ”</a:t>
            </a:r>
            <a:r>
              <a:rPr lang="en-US" dirty="0" err="1"/>
              <a:t>juptyer</a:t>
            </a:r>
            <a:r>
              <a:rPr lang="en-US" dirty="0"/>
              <a:t> notebook” means “here” or “in this directory I’m in”. In this case, my “python-projects” directory. </a:t>
            </a:r>
          </a:p>
          <a:p>
            <a:pPr marL="152400" indent="0">
              <a:buNone/>
            </a:pPr>
            <a:endParaRPr lang="en-US" dirty="0"/>
          </a:p>
          <a:p>
            <a:pPr marL="152400" indent="0">
              <a:buNone/>
            </a:pPr>
            <a:r>
              <a:rPr lang="en-US" dirty="0"/>
              <a:t>Since I have my virtual environment activated, within the </a:t>
            </a:r>
            <a:r>
              <a:rPr lang="en-US" dirty="0" err="1"/>
              <a:t>conda</a:t>
            </a:r>
            <a:r>
              <a:rPr lang="en-US" dirty="0"/>
              <a:t> base environment, any packages I install will be installed within that environment, not within my base environment.</a:t>
            </a:r>
          </a:p>
          <a:p>
            <a:pPr marL="152400" indent="0">
              <a:buNone/>
            </a:pPr>
            <a:endParaRPr lang="en-US" dirty="0"/>
          </a:p>
          <a:p>
            <a:pPr marL="152400" indent="0">
              <a:buNone/>
            </a:pPr>
            <a:r>
              <a:rPr lang="en-US" dirty="0"/>
              <a:t>Note that this will only work if the </a:t>
            </a:r>
            <a:r>
              <a:rPr lang="en-US" dirty="0" err="1"/>
              <a:t>Jupyter</a:t>
            </a:r>
            <a:r>
              <a:rPr lang="en-US" dirty="0"/>
              <a:t> package is installed within the environment. In this case, </a:t>
            </a:r>
            <a:r>
              <a:rPr lang="en-US" dirty="0" err="1"/>
              <a:t>Jupyter</a:t>
            </a:r>
            <a:r>
              <a:rPr lang="en-US" dirty="0"/>
              <a:t> is already part of the </a:t>
            </a:r>
            <a:r>
              <a:rPr lang="en-US" dirty="0" err="1"/>
              <a:t>conda</a:t>
            </a:r>
            <a:r>
              <a:rPr lang="en-US" dirty="0"/>
              <a:t> base environment, so it gets carried over to </a:t>
            </a:r>
            <a:r>
              <a:rPr lang="en-US" dirty="0" err="1"/>
              <a:t>test_env</a:t>
            </a:r>
            <a:r>
              <a:rPr lang="en-US" dirty="0"/>
              <a:t>. Otherwise, I would have to first do </a:t>
            </a:r>
            <a:r>
              <a:rPr lang="en-US" b="1" dirty="0"/>
              <a:t>pip install notebook </a:t>
            </a:r>
            <a:r>
              <a:rPr lang="en-US" dirty="0"/>
              <a:t>or </a:t>
            </a:r>
            <a:r>
              <a:rPr lang="en-US" b="1" dirty="0"/>
              <a:t>pip install </a:t>
            </a:r>
            <a:r>
              <a:rPr lang="en-US" b="1" dirty="0" err="1"/>
              <a:t>jupyter</a:t>
            </a:r>
            <a:r>
              <a:rPr lang="en-US" dirty="0"/>
              <a:t>.</a:t>
            </a:r>
          </a:p>
          <a:p>
            <a:pPr marL="152400" indent="0">
              <a:buNone/>
            </a:pPr>
            <a:endParaRPr lang="en-US" dirty="0"/>
          </a:p>
        </p:txBody>
      </p:sp>
      <p:pic>
        <p:nvPicPr>
          <p:cNvPr id="5" name="Picture 4" descr="A black screen with white text&#10;&#10;AI-generated content may be incorrect.">
            <a:extLst>
              <a:ext uri="{FF2B5EF4-FFF2-40B4-BE49-F238E27FC236}">
                <a16:creationId xmlns:a16="http://schemas.microsoft.com/office/drawing/2014/main" id="{AED01B0E-BBE5-58EC-016C-56145BF85106}"/>
              </a:ext>
            </a:extLst>
          </p:cNvPr>
          <p:cNvPicPr>
            <a:picLocks noChangeAspect="1"/>
          </p:cNvPicPr>
          <p:nvPr/>
        </p:nvPicPr>
        <p:blipFill>
          <a:blip r:embed="rId3"/>
          <a:stretch>
            <a:fillRect/>
          </a:stretch>
        </p:blipFill>
        <p:spPr>
          <a:xfrm>
            <a:off x="1372270" y="1368454"/>
            <a:ext cx="6399460" cy="886854"/>
          </a:xfrm>
          <a:prstGeom prst="rect">
            <a:avLst/>
          </a:prstGeom>
        </p:spPr>
      </p:pic>
    </p:spTree>
    <p:extLst>
      <p:ext uri="{BB962C8B-B14F-4D97-AF65-F5344CB8AC3E}">
        <p14:creationId xmlns:p14="http://schemas.microsoft.com/office/powerpoint/2010/main" val="2038402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65E4E13C-E293-C4F7-9458-A0632A81FC77}"/>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5B91BB9A-5756-C6C3-0777-297AA4F36734}"/>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9C8A2023-9817-94EE-F05F-6F131EB54569}"/>
              </a:ext>
            </a:extLst>
          </p:cNvPr>
          <p:cNvSpPr>
            <a:spLocks noGrp="1"/>
          </p:cNvSpPr>
          <p:nvPr>
            <p:ph type="subTitle" idx="1"/>
          </p:nvPr>
        </p:nvSpPr>
        <p:spPr>
          <a:xfrm>
            <a:off x="720000" y="1606851"/>
            <a:ext cx="3212751" cy="2623477"/>
          </a:xfrm>
        </p:spPr>
        <p:txBody>
          <a:bodyPr/>
          <a:lstStyle/>
          <a:p>
            <a:pPr marL="152400" indent="0">
              <a:buNone/>
            </a:pPr>
            <a:r>
              <a:rPr lang="en-US" dirty="0"/>
              <a:t>In Windows, the process for creating a virtual environment also begins with creating the directory in which you will store your environment, which should also be where you will run your code and store your notebooks. </a:t>
            </a:r>
          </a:p>
          <a:p>
            <a:pPr marL="152400" indent="0">
              <a:buNone/>
            </a:pPr>
            <a:endParaRPr lang="en-US" dirty="0"/>
          </a:p>
          <a:p>
            <a:pPr marL="152400" indent="0">
              <a:buNone/>
            </a:pPr>
            <a:r>
              <a:rPr lang="en-US" dirty="0"/>
              <a:t>Here, I </a:t>
            </a:r>
            <a:r>
              <a:rPr lang="en-US" b="1" dirty="0"/>
              <a:t>change directory</a:t>
            </a:r>
            <a:r>
              <a:rPr lang="en-US" dirty="0"/>
              <a:t> (</a:t>
            </a:r>
            <a:r>
              <a:rPr lang="en-US" b="1" dirty="0"/>
              <a:t>cd</a:t>
            </a:r>
            <a:r>
              <a:rPr lang="en-US" dirty="0"/>
              <a:t>) into my Documents folder. I use </a:t>
            </a:r>
            <a:r>
              <a:rPr lang="en-US" b="1" dirty="0" err="1"/>
              <a:t>dir</a:t>
            </a:r>
            <a:r>
              <a:rPr lang="en-US" dirty="0"/>
              <a:t> to list out what is in there, but it is empty. I use </a:t>
            </a:r>
            <a:r>
              <a:rPr lang="en-US" b="1" dirty="0" err="1"/>
              <a:t>mkdir</a:t>
            </a:r>
            <a:r>
              <a:rPr lang="en-US" dirty="0"/>
              <a:t> (make directory) to create a </a:t>
            </a:r>
            <a:r>
              <a:rPr lang="en-US" dirty="0" err="1"/>
              <a:t>python_projects</a:t>
            </a:r>
            <a:r>
              <a:rPr lang="en-US" dirty="0"/>
              <a:t> directory. Then I use </a:t>
            </a:r>
            <a:r>
              <a:rPr lang="en-US" b="1" dirty="0"/>
              <a:t>cd</a:t>
            </a:r>
            <a:r>
              <a:rPr lang="en-US" dirty="0"/>
              <a:t> again to move into that directory.</a:t>
            </a:r>
          </a:p>
        </p:txBody>
      </p:sp>
      <p:pic>
        <p:nvPicPr>
          <p:cNvPr id="3" name="Picture 2" descr="A screenshot of a computer screen&#10;&#10;AI-generated content may be incorrect.">
            <a:extLst>
              <a:ext uri="{FF2B5EF4-FFF2-40B4-BE49-F238E27FC236}">
                <a16:creationId xmlns:a16="http://schemas.microsoft.com/office/drawing/2014/main" id="{89B2DC89-1236-F112-4F4B-77635E91DFBD}"/>
              </a:ext>
            </a:extLst>
          </p:cNvPr>
          <p:cNvPicPr>
            <a:picLocks noChangeAspect="1"/>
          </p:cNvPicPr>
          <p:nvPr/>
        </p:nvPicPr>
        <p:blipFill>
          <a:blip r:embed="rId3"/>
          <a:stretch>
            <a:fillRect/>
          </a:stretch>
        </p:blipFill>
        <p:spPr>
          <a:xfrm>
            <a:off x="4237140" y="1804189"/>
            <a:ext cx="3925349" cy="2228800"/>
          </a:xfrm>
          <a:prstGeom prst="rect">
            <a:avLst/>
          </a:prstGeom>
        </p:spPr>
      </p:pic>
    </p:spTree>
    <p:extLst>
      <p:ext uri="{BB962C8B-B14F-4D97-AF65-F5344CB8AC3E}">
        <p14:creationId xmlns:p14="http://schemas.microsoft.com/office/powerpoint/2010/main" val="340856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4B0DA32A-3F06-B548-6FE3-8B9AABCCB2F9}"/>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F2715855-7D27-A1D6-9CD2-616E72296B8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sp>
        <p:nvSpPr>
          <p:cNvPr id="940" name="Google Shape;940;p41">
            <a:extLst>
              <a:ext uri="{FF2B5EF4-FFF2-40B4-BE49-F238E27FC236}">
                <a16:creationId xmlns:a16="http://schemas.microsoft.com/office/drawing/2014/main" id="{F68B557E-A606-A790-1CB2-9B37845A3A3B}"/>
              </a:ext>
            </a:extLst>
          </p:cNvPr>
          <p:cNvSpPr txBox="1">
            <a:spLocks noGrp="1"/>
          </p:cNvSpPr>
          <p:nvPr>
            <p:ph type="subTitle" idx="1"/>
          </p:nvPr>
        </p:nvSpPr>
        <p:spPr>
          <a:xfrm>
            <a:off x="4755095" y="1338943"/>
            <a:ext cx="3040800" cy="73634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On Windows, there is a different install process, and it is important to check one of the boxes.</a:t>
            </a:r>
          </a:p>
        </p:txBody>
      </p:sp>
      <p:sp>
        <p:nvSpPr>
          <p:cNvPr id="941" name="Google Shape;941;p41">
            <a:extLst>
              <a:ext uri="{FF2B5EF4-FFF2-40B4-BE49-F238E27FC236}">
                <a16:creationId xmlns:a16="http://schemas.microsoft.com/office/drawing/2014/main" id="{F4B870AD-CDEB-7DE4-020D-7D774EBCD279}"/>
              </a:ext>
            </a:extLst>
          </p:cNvPr>
          <p:cNvSpPr txBox="1">
            <a:spLocks noGrp="1"/>
          </p:cNvSpPr>
          <p:nvPr>
            <p:ph type="subTitle" idx="2"/>
          </p:nvPr>
        </p:nvSpPr>
        <p:spPr>
          <a:xfrm>
            <a:off x="1348106" y="1146918"/>
            <a:ext cx="3040800" cy="346165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a:t>Go to </a:t>
            </a:r>
            <a:r>
              <a:rPr lang="en" dirty="0" err="1"/>
              <a:t>anaconda.com</a:t>
            </a:r>
            <a:endParaRPr lang="en" dirty="0"/>
          </a:p>
          <a:p>
            <a:pPr marL="171450" lvl="0" indent="-171450" algn="l" rtl="0">
              <a:spcBef>
                <a:spcPts val="0"/>
              </a:spcBef>
              <a:spcAft>
                <a:spcPts val="0"/>
              </a:spcAft>
              <a:buFont typeface="Arial" panose="020B0604020202020204" pitchFamily="34" charset="0"/>
              <a:buChar char="•"/>
            </a:pPr>
            <a:r>
              <a:rPr lang="en" dirty="0"/>
              <a:t>Select Products from the menu</a:t>
            </a:r>
          </a:p>
          <a:p>
            <a:pPr marL="171450" lvl="0" indent="-171450" algn="l" rtl="0">
              <a:spcBef>
                <a:spcPts val="0"/>
              </a:spcBef>
              <a:spcAft>
                <a:spcPts val="0"/>
              </a:spcAft>
              <a:buFont typeface="Arial" panose="020B0604020202020204" pitchFamily="34" charset="0"/>
              <a:buChar char="•"/>
            </a:pPr>
            <a:r>
              <a:rPr lang="en" dirty="0"/>
              <a:t>Select Navigator</a:t>
            </a:r>
          </a:p>
          <a:p>
            <a:pPr marL="171450" lvl="0" indent="-171450" algn="l" rtl="0">
              <a:spcBef>
                <a:spcPts val="0"/>
              </a:spcBef>
              <a:spcAft>
                <a:spcPts val="0"/>
              </a:spcAft>
              <a:buFont typeface="Arial" panose="020B0604020202020204" pitchFamily="34" charset="0"/>
              <a:buChar char="•"/>
            </a:pPr>
            <a:r>
              <a:rPr lang="en" dirty="0"/>
              <a:t>Find the “Download Now” button</a:t>
            </a:r>
          </a:p>
          <a:p>
            <a:pPr marL="171450" lvl="0" indent="-171450" algn="l" rtl="0">
              <a:spcBef>
                <a:spcPts val="0"/>
              </a:spcBef>
              <a:spcAft>
                <a:spcPts val="0"/>
              </a:spcAft>
              <a:buFont typeface="Arial" panose="020B0604020202020204" pitchFamily="34" charset="0"/>
              <a:buChar char="•"/>
            </a:pPr>
            <a:r>
              <a:rPr lang="en" dirty="0"/>
              <a:t>You can click “Skip Registration” or provide your email if you wish</a:t>
            </a:r>
          </a:p>
          <a:p>
            <a:pPr marL="171450" lvl="0" indent="-171450" algn="l" rtl="0">
              <a:spcBef>
                <a:spcPts val="0"/>
              </a:spcBef>
              <a:spcAft>
                <a:spcPts val="0"/>
              </a:spcAft>
              <a:buFont typeface="Arial" panose="020B0604020202020204" pitchFamily="34" charset="0"/>
              <a:buChar char="•"/>
            </a:pPr>
            <a:r>
              <a:rPr lang="en" dirty="0"/>
              <a:t>Select the correct Installer for your system</a:t>
            </a:r>
          </a:p>
          <a:p>
            <a:pPr marL="171450" lvl="0" indent="-171450" algn="l" rtl="0">
              <a:spcBef>
                <a:spcPts val="0"/>
              </a:spcBef>
              <a:spcAft>
                <a:spcPts val="0"/>
              </a:spcAft>
              <a:buFont typeface="Arial" panose="020B0604020202020204" pitchFamily="34" charset="0"/>
              <a:buChar char="•"/>
            </a:pPr>
            <a:r>
              <a:rPr lang="en" dirty="0"/>
              <a:t>On a Mac, you may check the Apple menu -&gt; About this Mac -&gt; Processor to see if you have an older Intel processor or an Apple chip. Select the Graphical Installer.</a:t>
            </a:r>
          </a:p>
          <a:p>
            <a:pPr marL="171450" indent="-171450">
              <a:buFont typeface="Arial" panose="020B0604020202020204" pitchFamily="34" charset="0"/>
              <a:buChar char="•"/>
            </a:pPr>
            <a:r>
              <a:rPr lang="en-US" dirty="0"/>
              <a:t>Be careful not to install </a:t>
            </a:r>
            <a:r>
              <a:rPr lang="en-US" dirty="0" err="1"/>
              <a:t>Miniconda</a:t>
            </a:r>
            <a:r>
              <a:rPr lang="en-US" dirty="0"/>
              <a:t> instead of Anaconda by accident. This will happen if you scroll down too quickly on the Anaconda Navigator download page.</a:t>
            </a:r>
          </a:p>
          <a:p>
            <a:pPr marL="171450" lvl="0" indent="-171450" algn="l" rtl="0">
              <a:spcBef>
                <a:spcPts val="0"/>
              </a:spcBef>
              <a:spcAft>
                <a:spcPts val="0"/>
              </a:spcAft>
              <a:buFont typeface="Arial" panose="020B0604020202020204" pitchFamily="34" charset="0"/>
              <a:buChar char="•"/>
            </a:pPr>
            <a:endParaRPr dirty="0"/>
          </a:p>
        </p:txBody>
      </p:sp>
      <p:pic>
        <p:nvPicPr>
          <p:cNvPr id="3" name="Picture 2" descr="A screenshot of a computer&#10;&#10;AI-generated content may be incorrect.">
            <a:extLst>
              <a:ext uri="{FF2B5EF4-FFF2-40B4-BE49-F238E27FC236}">
                <a16:creationId xmlns:a16="http://schemas.microsoft.com/office/drawing/2014/main" id="{2782EF8C-886F-05A9-D0AA-71E62AD80225}"/>
              </a:ext>
            </a:extLst>
          </p:cNvPr>
          <p:cNvPicPr>
            <a:picLocks noChangeAspect="1"/>
          </p:cNvPicPr>
          <p:nvPr/>
        </p:nvPicPr>
        <p:blipFill>
          <a:blip r:embed="rId3"/>
          <a:stretch>
            <a:fillRect/>
          </a:stretch>
        </p:blipFill>
        <p:spPr>
          <a:xfrm>
            <a:off x="5006724" y="2019632"/>
            <a:ext cx="2789171" cy="2136734"/>
          </a:xfrm>
          <a:prstGeom prst="rect">
            <a:avLst/>
          </a:prstGeom>
        </p:spPr>
      </p:pic>
    </p:spTree>
    <p:extLst>
      <p:ext uri="{BB962C8B-B14F-4D97-AF65-F5344CB8AC3E}">
        <p14:creationId xmlns:p14="http://schemas.microsoft.com/office/powerpoint/2010/main" val="10773339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D9C7F0F6-45E5-7A44-4E64-A2F211FF3C11}"/>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C9FB058-479F-65A5-FF04-D973619CA98B}"/>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AA09F4DB-3B0D-2A3A-07BB-09613880410C}"/>
              </a:ext>
            </a:extLst>
          </p:cNvPr>
          <p:cNvSpPr>
            <a:spLocks noGrp="1"/>
          </p:cNvSpPr>
          <p:nvPr>
            <p:ph type="subTitle" idx="1"/>
          </p:nvPr>
        </p:nvSpPr>
        <p:spPr>
          <a:xfrm>
            <a:off x="720000" y="1606851"/>
            <a:ext cx="3212751" cy="2365337"/>
          </a:xfrm>
        </p:spPr>
        <p:txBody>
          <a:bodyPr/>
          <a:lstStyle/>
          <a:p>
            <a:pPr marL="152400" indent="0">
              <a:buNone/>
            </a:pPr>
            <a:r>
              <a:rPr lang="en-US" dirty="0"/>
              <a:t>Now I check to make sure what version of Python I have installed by default. In this system, I only have the version that was installed with Anaconda Navigator, and that is version 3.12.7. When I run the </a:t>
            </a:r>
            <a:r>
              <a:rPr lang="en-US" b="1" dirty="0"/>
              <a:t>python</a:t>
            </a:r>
            <a:r>
              <a:rPr lang="en-US" dirty="0"/>
              <a:t> command, this is the version that will be used.</a:t>
            </a:r>
          </a:p>
          <a:p>
            <a:pPr marL="152400" indent="0">
              <a:buNone/>
            </a:pPr>
            <a:endParaRPr lang="en-US" dirty="0"/>
          </a:p>
          <a:p>
            <a:pPr marL="152400" indent="0">
              <a:buNone/>
            </a:pPr>
            <a:r>
              <a:rPr lang="en-US" dirty="0"/>
              <a:t>I now tell Python to use the </a:t>
            </a:r>
            <a:r>
              <a:rPr lang="en-US" b="1" dirty="0" err="1"/>
              <a:t>venv</a:t>
            </a:r>
            <a:r>
              <a:rPr lang="en-US" dirty="0"/>
              <a:t> module to create a virtual environment called “</a:t>
            </a:r>
            <a:r>
              <a:rPr lang="en-US" dirty="0" err="1"/>
              <a:t>test_env</a:t>
            </a:r>
            <a:r>
              <a:rPr lang="en-US" dirty="0"/>
              <a:t>”. This will copy Python 3.12 into a new directory called </a:t>
            </a:r>
            <a:r>
              <a:rPr lang="en-US" dirty="0" err="1"/>
              <a:t>test_env</a:t>
            </a:r>
            <a:r>
              <a:rPr lang="en-US" dirty="0"/>
              <a:t>.</a:t>
            </a:r>
          </a:p>
        </p:txBody>
      </p:sp>
      <p:pic>
        <p:nvPicPr>
          <p:cNvPr id="5" name="Picture 4" descr="A black background with white text&#10;&#10;AI-generated content may be incorrect.">
            <a:extLst>
              <a:ext uri="{FF2B5EF4-FFF2-40B4-BE49-F238E27FC236}">
                <a16:creationId xmlns:a16="http://schemas.microsoft.com/office/drawing/2014/main" id="{AD33DB69-AB3B-CC73-EE32-6B9ACFDF2515}"/>
              </a:ext>
            </a:extLst>
          </p:cNvPr>
          <p:cNvPicPr>
            <a:picLocks noChangeAspect="1"/>
          </p:cNvPicPr>
          <p:nvPr/>
        </p:nvPicPr>
        <p:blipFill>
          <a:blip r:embed="rId3"/>
          <a:stretch>
            <a:fillRect/>
          </a:stretch>
        </p:blipFill>
        <p:spPr>
          <a:xfrm>
            <a:off x="4204341" y="1703198"/>
            <a:ext cx="3832312" cy="657134"/>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B82818ED-55F8-2D77-1091-AA68000B9C35}"/>
              </a:ext>
            </a:extLst>
          </p:cNvPr>
          <p:cNvPicPr>
            <a:picLocks noChangeAspect="1"/>
          </p:cNvPicPr>
          <p:nvPr/>
        </p:nvPicPr>
        <p:blipFill>
          <a:blip r:embed="rId4"/>
          <a:stretch>
            <a:fillRect/>
          </a:stretch>
        </p:blipFill>
        <p:spPr>
          <a:xfrm>
            <a:off x="4196066" y="2691992"/>
            <a:ext cx="3840587" cy="1280196"/>
          </a:xfrm>
          <a:prstGeom prst="rect">
            <a:avLst/>
          </a:prstGeom>
        </p:spPr>
      </p:pic>
    </p:spTree>
    <p:extLst>
      <p:ext uri="{BB962C8B-B14F-4D97-AF65-F5344CB8AC3E}">
        <p14:creationId xmlns:p14="http://schemas.microsoft.com/office/powerpoint/2010/main" val="3579870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1C1ED924-6E34-7AD7-C929-D50D8E3B45B8}"/>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2D8DB876-00A1-8E1C-BCA0-5D50866B2863}"/>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6D022737-97C5-4576-F54D-95D649EB35D5}"/>
              </a:ext>
            </a:extLst>
          </p:cNvPr>
          <p:cNvSpPr>
            <a:spLocks noGrp="1"/>
          </p:cNvSpPr>
          <p:nvPr>
            <p:ph type="subTitle" idx="1"/>
          </p:nvPr>
        </p:nvSpPr>
        <p:spPr>
          <a:xfrm>
            <a:off x="720000" y="2416502"/>
            <a:ext cx="3212751" cy="1253795"/>
          </a:xfrm>
        </p:spPr>
        <p:txBody>
          <a:bodyPr/>
          <a:lstStyle/>
          <a:p>
            <a:pPr marL="152400" indent="0">
              <a:buNone/>
            </a:pPr>
            <a:r>
              <a:rPr lang="en-US" dirty="0"/>
              <a:t>Now, if I peek into my “</a:t>
            </a:r>
            <a:r>
              <a:rPr lang="en-US" dirty="0" err="1"/>
              <a:t>test_env</a:t>
            </a:r>
            <a:r>
              <a:rPr lang="en-US" dirty="0"/>
              <a:t>” directory, I will see that there is a “Scripts” subdirectory, and if I look in there, I will see an “activate” script and a “</a:t>
            </a:r>
            <a:r>
              <a:rPr lang="en-US" dirty="0" err="1"/>
              <a:t>activate.bat</a:t>
            </a:r>
            <a:r>
              <a:rPr lang="en-US" dirty="0"/>
              <a:t>” script. These are the scripts I can use to activate my virtual environment.</a:t>
            </a:r>
          </a:p>
        </p:txBody>
      </p:sp>
      <p:pic>
        <p:nvPicPr>
          <p:cNvPr id="8" name="Picture 7" descr="A computer screen shot of a program&#10;&#10;AI-generated content may be incorrect.">
            <a:extLst>
              <a:ext uri="{FF2B5EF4-FFF2-40B4-BE49-F238E27FC236}">
                <a16:creationId xmlns:a16="http://schemas.microsoft.com/office/drawing/2014/main" id="{29FDCC42-51E4-B4B6-2B0E-09A0156865B5}"/>
              </a:ext>
            </a:extLst>
          </p:cNvPr>
          <p:cNvPicPr>
            <a:picLocks noChangeAspect="1"/>
          </p:cNvPicPr>
          <p:nvPr/>
        </p:nvPicPr>
        <p:blipFill>
          <a:blip r:embed="rId3"/>
          <a:stretch>
            <a:fillRect/>
          </a:stretch>
        </p:blipFill>
        <p:spPr>
          <a:xfrm>
            <a:off x="4392973" y="1291905"/>
            <a:ext cx="4037927" cy="3637217"/>
          </a:xfrm>
          <a:prstGeom prst="rect">
            <a:avLst/>
          </a:prstGeom>
        </p:spPr>
      </p:pic>
    </p:spTree>
    <p:extLst>
      <p:ext uri="{BB962C8B-B14F-4D97-AF65-F5344CB8AC3E}">
        <p14:creationId xmlns:p14="http://schemas.microsoft.com/office/powerpoint/2010/main" val="1871802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AD415EE0-CDBD-6A85-7242-88544C65FB84}"/>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AF7B4D26-39AD-D4C6-B7B2-5FDF600F9DB4}"/>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0EF5619B-D591-E455-EC77-EEDB40C2B0FA}"/>
              </a:ext>
            </a:extLst>
          </p:cNvPr>
          <p:cNvSpPr>
            <a:spLocks noGrp="1"/>
          </p:cNvSpPr>
          <p:nvPr>
            <p:ph type="subTitle" idx="1"/>
          </p:nvPr>
        </p:nvSpPr>
        <p:spPr>
          <a:xfrm>
            <a:off x="2808859" y="3272250"/>
            <a:ext cx="3212751" cy="939023"/>
          </a:xfrm>
        </p:spPr>
        <p:txBody>
          <a:bodyPr/>
          <a:lstStyle/>
          <a:p>
            <a:pPr marL="152400" indent="0">
              <a:buNone/>
            </a:pPr>
            <a:r>
              <a:rPr lang="en-US" dirty="0"/>
              <a:t>To activate the virtual environment, you have to run the activate script, but you may find that your shell is set to prevent scripts from running.</a:t>
            </a:r>
          </a:p>
        </p:txBody>
      </p:sp>
      <p:pic>
        <p:nvPicPr>
          <p:cNvPr id="3" name="Picture 2" descr="A screen shot of a computer&#10;&#10;AI-generated content may be incorrect.">
            <a:extLst>
              <a:ext uri="{FF2B5EF4-FFF2-40B4-BE49-F238E27FC236}">
                <a16:creationId xmlns:a16="http://schemas.microsoft.com/office/drawing/2014/main" id="{327767DA-B761-055B-5C37-EEC7FD4F06F1}"/>
              </a:ext>
            </a:extLst>
          </p:cNvPr>
          <p:cNvPicPr>
            <a:picLocks noChangeAspect="1"/>
          </p:cNvPicPr>
          <p:nvPr/>
        </p:nvPicPr>
        <p:blipFill>
          <a:blip r:embed="rId3"/>
          <a:stretch>
            <a:fillRect/>
          </a:stretch>
        </p:blipFill>
        <p:spPr>
          <a:xfrm>
            <a:off x="685800" y="1520756"/>
            <a:ext cx="7772400" cy="1522643"/>
          </a:xfrm>
          <a:prstGeom prst="rect">
            <a:avLst/>
          </a:prstGeom>
        </p:spPr>
      </p:pic>
    </p:spTree>
    <p:extLst>
      <p:ext uri="{BB962C8B-B14F-4D97-AF65-F5344CB8AC3E}">
        <p14:creationId xmlns:p14="http://schemas.microsoft.com/office/powerpoint/2010/main" val="2521538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45BBCE6F-4C07-A9E8-0CEF-C090ABF64FB1}"/>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76CA21A5-3DF4-F54E-A405-A70DDD68B3CD}"/>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50F2934D-5BB9-8A2B-6724-1CBD81911D37}"/>
              </a:ext>
            </a:extLst>
          </p:cNvPr>
          <p:cNvSpPr>
            <a:spLocks noGrp="1"/>
          </p:cNvSpPr>
          <p:nvPr>
            <p:ph type="subTitle" idx="1"/>
          </p:nvPr>
        </p:nvSpPr>
        <p:spPr>
          <a:xfrm>
            <a:off x="795501" y="2170961"/>
            <a:ext cx="3212751" cy="939023"/>
          </a:xfrm>
        </p:spPr>
        <p:txBody>
          <a:bodyPr/>
          <a:lstStyle/>
          <a:p>
            <a:pPr marL="152400" indent="0">
              <a:buNone/>
            </a:pPr>
            <a:r>
              <a:rPr lang="en-US" dirty="0"/>
              <a:t>If you must change the script execution policy in your Windows shell, first start a new shell with Run as administrator.</a:t>
            </a:r>
          </a:p>
        </p:txBody>
      </p:sp>
      <p:pic>
        <p:nvPicPr>
          <p:cNvPr id="5" name="Picture 4" descr="A screenshot of a computer&#10;&#10;AI-generated content may be incorrect.">
            <a:extLst>
              <a:ext uri="{FF2B5EF4-FFF2-40B4-BE49-F238E27FC236}">
                <a16:creationId xmlns:a16="http://schemas.microsoft.com/office/drawing/2014/main" id="{6ED73D0E-A12F-57F4-5ED3-0C3D8B5EA634}"/>
              </a:ext>
            </a:extLst>
          </p:cNvPr>
          <p:cNvPicPr>
            <a:picLocks noChangeAspect="1"/>
          </p:cNvPicPr>
          <p:nvPr/>
        </p:nvPicPr>
        <p:blipFill>
          <a:blip r:embed="rId3"/>
          <a:stretch>
            <a:fillRect/>
          </a:stretch>
        </p:blipFill>
        <p:spPr>
          <a:xfrm>
            <a:off x="4345496" y="1539185"/>
            <a:ext cx="3803009" cy="2202576"/>
          </a:xfrm>
          <a:prstGeom prst="rect">
            <a:avLst/>
          </a:prstGeom>
        </p:spPr>
      </p:pic>
    </p:spTree>
    <p:extLst>
      <p:ext uri="{BB962C8B-B14F-4D97-AF65-F5344CB8AC3E}">
        <p14:creationId xmlns:p14="http://schemas.microsoft.com/office/powerpoint/2010/main" val="1659126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6D635A34-D7AB-D26B-3773-FCB6B416C97F}"/>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C29B3458-309E-5E19-666B-3D3FE683C553}"/>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3723A66F-1B41-F406-1976-5BDC90EC54F7}"/>
              </a:ext>
            </a:extLst>
          </p:cNvPr>
          <p:cNvSpPr>
            <a:spLocks noGrp="1"/>
          </p:cNvSpPr>
          <p:nvPr>
            <p:ph type="subTitle" idx="1"/>
          </p:nvPr>
        </p:nvSpPr>
        <p:spPr>
          <a:xfrm>
            <a:off x="1828800" y="3759453"/>
            <a:ext cx="5327009" cy="939023"/>
          </a:xfrm>
        </p:spPr>
        <p:txBody>
          <a:bodyPr/>
          <a:lstStyle/>
          <a:p>
            <a:pPr marL="152400" indent="0">
              <a:buNone/>
            </a:pPr>
            <a:r>
              <a:rPr lang="en-US" dirty="0"/>
              <a:t>Now, change into your python projects directory. Check your current script execution policy. Change the execution policy to “</a:t>
            </a:r>
            <a:r>
              <a:rPr lang="en-US" dirty="0" err="1"/>
              <a:t>RemoteSigned</a:t>
            </a:r>
            <a:r>
              <a:rPr lang="en-US" dirty="0"/>
              <a:t>”, which is a little more secure than “Unrestricted”.</a:t>
            </a:r>
          </a:p>
        </p:txBody>
      </p:sp>
      <p:pic>
        <p:nvPicPr>
          <p:cNvPr id="3" name="Picture 2" descr="A screenshot of a computer program&#10;&#10;AI-generated content may be incorrect.">
            <a:extLst>
              <a:ext uri="{FF2B5EF4-FFF2-40B4-BE49-F238E27FC236}">
                <a16:creationId xmlns:a16="http://schemas.microsoft.com/office/drawing/2014/main" id="{53146133-D21A-A27F-1696-E4DD72802CC7}"/>
              </a:ext>
            </a:extLst>
          </p:cNvPr>
          <p:cNvPicPr>
            <a:picLocks noChangeAspect="1"/>
          </p:cNvPicPr>
          <p:nvPr/>
        </p:nvPicPr>
        <p:blipFill>
          <a:blip r:embed="rId3"/>
          <a:stretch>
            <a:fillRect/>
          </a:stretch>
        </p:blipFill>
        <p:spPr>
          <a:xfrm>
            <a:off x="805342" y="1339433"/>
            <a:ext cx="7772400" cy="2322158"/>
          </a:xfrm>
          <a:prstGeom prst="rect">
            <a:avLst/>
          </a:prstGeom>
        </p:spPr>
      </p:pic>
    </p:spTree>
    <p:extLst>
      <p:ext uri="{BB962C8B-B14F-4D97-AF65-F5344CB8AC3E}">
        <p14:creationId xmlns:p14="http://schemas.microsoft.com/office/powerpoint/2010/main" val="3311095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951B4BDA-2380-53FD-0ED9-7824A36F6452}"/>
            </a:ext>
          </a:extLst>
        </p:cNvPr>
        <p:cNvGrpSpPr/>
        <p:nvPr/>
      </p:nvGrpSpPr>
      <p:grpSpPr>
        <a:xfrm>
          <a:off x="0" y="0"/>
          <a:ext cx="0" cy="0"/>
          <a:chOff x="0" y="0"/>
          <a:chExt cx="0" cy="0"/>
        </a:xfrm>
      </p:grpSpPr>
      <p:sp>
        <p:nvSpPr>
          <p:cNvPr id="946" name="Google Shape;946;p42">
            <a:extLst>
              <a:ext uri="{FF2B5EF4-FFF2-40B4-BE49-F238E27FC236}">
                <a16:creationId xmlns:a16="http://schemas.microsoft.com/office/drawing/2014/main" id="{08AB194C-7E22-B159-585F-E804ACAE5E1B}"/>
              </a:ext>
            </a:extLst>
          </p:cNvPr>
          <p:cNvSpPr txBox="1">
            <a:spLocks noGrp="1"/>
          </p:cNvSpPr>
          <p:nvPr>
            <p:ph type="title"/>
          </p:nvPr>
        </p:nvSpPr>
        <p:spPr>
          <a:xfrm>
            <a:off x="720000" y="445024"/>
            <a:ext cx="7710900" cy="846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VIRTUAL ENVIRONMENTS FOR POWER USERS:</a:t>
            </a:r>
            <a:br>
              <a:rPr lang="en" dirty="0"/>
            </a:br>
            <a:r>
              <a:rPr lang="en" sz="1800" dirty="0"/>
              <a:t>WINDOWS</a:t>
            </a:r>
            <a:endParaRPr dirty="0"/>
          </a:p>
        </p:txBody>
      </p:sp>
      <p:sp>
        <p:nvSpPr>
          <p:cNvPr id="4" name="Subtitle 3">
            <a:extLst>
              <a:ext uri="{FF2B5EF4-FFF2-40B4-BE49-F238E27FC236}">
                <a16:creationId xmlns:a16="http://schemas.microsoft.com/office/drawing/2014/main" id="{FC4BC603-1A3C-093F-4D41-7231540BE20A}"/>
              </a:ext>
            </a:extLst>
          </p:cNvPr>
          <p:cNvSpPr>
            <a:spLocks noGrp="1"/>
          </p:cNvSpPr>
          <p:nvPr>
            <p:ph type="subTitle" idx="1"/>
          </p:nvPr>
        </p:nvSpPr>
        <p:spPr>
          <a:xfrm>
            <a:off x="1828799" y="3207448"/>
            <a:ext cx="5327009" cy="1491028"/>
          </a:xfrm>
        </p:spPr>
        <p:txBody>
          <a:bodyPr/>
          <a:lstStyle/>
          <a:p>
            <a:pPr marL="152400" indent="0">
              <a:buNone/>
            </a:pPr>
            <a:r>
              <a:rPr lang="en-US" dirty="0"/>
              <a:t>Now, you can run your activate script to activate your virtual environment. Note that the prompt changes to include </a:t>
            </a:r>
            <a:r>
              <a:rPr lang="en-US" b="1" dirty="0"/>
              <a:t>(</a:t>
            </a:r>
            <a:r>
              <a:rPr lang="en-US" b="1" dirty="0" err="1"/>
              <a:t>test_env</a:t>
            </a:r>
            <a:r>
              <a:rPr lang="en-US" b="1" dirty="0"/>
              <a:t>). </a:t>
            </a:r>
            <a:r>
              <a:rPr lang="en-US" dirty="0"/>
              <a:t>Since I am using the version of Python that was bundled into my Anaconda Navigator, </a:t>
            </a:r>
            <a:r>
              <a:rPr lang="en-US" dirty="0" err="1"/>
              <a:t>Jupyter</a:t>
            </a:r>
            <a:r>
              <a:rPr lang="en-US" dirty="0"/>
              <a:t> Notebook is included already. I can type </a:t>
            </a:r>
            <a:r>
              <a:rPr lang="en-US" b="1" dirty="0" err="1"/>
              <a:t>jupyter</a:t>
            </a:r>
            <a:r>
              <a:rPr lang="en-US" b="1" dirty="0"/>
              <a:t> notebook .</a:t>
            </a:r>
            <a:r>
              <a:rPr lang="en-US" dirty="0"/>
              <a:t> at the prompt and a notebook will open. The period means “open it here, in this directory”. A browser window will open with a notebook that is running my virtual environment.</a:t>
            </a:r>
          </a:p>
        </p:txBody>
      </p:sp>
      <p:pic>
        <p:nvPicPr>
          <p:cNvPr id="7" name="Picture 6" descr="A screen shot of a computer&#10;&#10;AI-generated content may be incorrect.">
            <a:extLst>
              <a:ext uri="{FF2B5EF4-FFF2-40B4-BE49-F238E27FC236}">
                <a16:creationId xmlns:a16="http://schemas.microsoft.com/office/drawing/2014/main" id="{38FB9C08-A891-E1CF-81A7-454881ED8489}"/>
              </a:ext>
            </a:extLst>
          </p:cNvPr>
          <p:cNvPicPr>
            <a:picLocks noChangeAspect="1"/>
          </p:cNvPicPr>
          <p:nvPr/>
        </p:nvPicPr>
        <p:blipFill>
          <a:blip r:embed="rId3"/>
          <a:stretch>
            <a:fillRect/>
          </a:stretch>
        </p:blipFill>
        <p:spPr>
          <a:xfrm>
            <a:off x="606104" y="1708116"/>
            <a:ext cx="7772400" cy="1083121"/>
          </a:xfrm>
          <a:prstGeom prst="rect">
            <a:avLst/>
          </a:prstGeom>
        </p:spPr>
      </p:pic>
    </p:spTree>
    <p:extLst>
      <p:ext uri="{BB962C8B-B14F-4D97-AF65-F5344CB8AC3E}">
        <p14:creationId xmlns:p14="http://schemas.microsoft.com/office/powerpoint/2010/main" val="251003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3">
          <a:extLst>
            <a:ext uri="{FF2B5EF4-FFF2-40B4-BE49-F238E27FC236}">
              <a16:creationId xmlns:a16="http://schemas.microsoft.com/office/drawing/2014/main" id="{B4B4703C-8C64-ECD7-4010-4E7704104FB3}"/>
            </a:ext>
          </a:extLst>
        </p:cNvPr>
        <p:cNvGrpSpPr/>
        <p:nvPr/>
      </p:nvGrpSpPr>
      <p:grpSpPr>
        <a:xfrm>
          <a:off x="0" y="0"/>
          <a:ext cx="0" cy="0"/>
          <a:chOff x="0" y="0"/>
          <a:chExt cx="0" cy="0"/>
        </a:xfrm>
      </p:grpSpPr>
      <p:sp>
        <p:nvSpPr>
          <p:cNvPr id="914" name="Google Shape;914;p40">
            <a:extLst>
              <a:ext uri="{FF2B5EF4-FFF2-40B4-BE49-F238E27FC236}">
                <a16:creationId xmlns:a16="http://schemas.microsoft.com/office/drawing/2014/main" id="{B32E36C8-D54A-08CA-805F-E990848999C1}"/>
              </a:ext>
            </a:extLst>
          </p:cNvPr>
          <p:cNvSpPr txBox="1">
            <a:spLocks noGrp="1"/>
          </p:cNvSpPr>
          <p:nvPr>
            <p:ph type="title"/>
          </p:nvPr>
        </p:nvSpPr>
        <p:spPr>
          <a:xfrm>
            <a:off x="2175875" y="1281592"/>
            <a:ext cx="4792250" cy="20652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 3: INSTALLING MULTIPLE VERSIONS OF PYTHON</a:t>
            </a:r>
          </a:p>
        </p:txBody>
      </p:sp>
      <p:sp>
        <p:nvSpPr>
          <p:cNvPr id="915" name="Google Shape;915;p40">
            <a:extLst>
              <a:ext uri="{FF2B5EF4-FFF2-40B4-BE49-F238E27FC236}">
                <a16:creationId xmlns:a16="http://schemas.microsoft.com/office/drawing/2014/main" id="{8CBFFFD5-3FDF-2BC9-C6D4-7F806726EC54}"/>
              </a:ext>
            </a:extLst>
          </p:cNvPr>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916" name="Google Shape;916;p40">
            <a:extLst>
              <a:ext uri="{FF2B5EF4-FFF2-40B4-BE49-F238E27FC236}">
                <a16:creationId xmlns:a16="http://schemas.microsoft.com/office/drawing/2014/main" id="{E5780732-34DA-3738-974E-77278F693B52}"/>
              </a:ext>
            </a:extLst>
          </p:cNvPr>
          <p:cNvGrpSpPr/>
          <p:nvPr/>
        </p:nvGrpSpPr>
        <p:grpSpPr>
          <a:xfrm flipH="1">
            <a:off x="6775879" y="3868746"/>
            <a:ext cx="3599787" cy="1044104"/>
            <a:chOff x="-1431671" y="656496"/>
            <a:chExt cx="3599787" cy="1044104"/>
          </a:xfrm>
        </p:grpSpPr>
        <p:grpSp>
          <p:nvGrpSpPr>
            <p:cNvPr id="917" name="Google Shape;917;p40">
              <a:extLst>
                <a:ext uri="{FF2B5EF4-FFF2-40B4-BE49-F238E27FC236}">
                  <a16:creationId xmlns:a16="http://schemas.microsoft.com/office/drawing/2014/main" id="{354BC8B1-6F03-2487-D067-2B15C024BAD1}"/>
                </a:ext>
              </a:extLst>
            </p:cNvPr>
            <p:cNvGrpSpPr/>
            <p:nvPr/>
          </p:nvGrpSpPr>
          <p:grpSpPr>
            <a:xfrm>
              <a:off x="-368508" y="1432892"/>
              <a:ext cx="1567047" cy="45661"/>
              <a:chOff x="1754675" y="2661275"/>
              <a:chExt cx="1945675" cy="56700"/>
            </a:xfrm>
          </p:grpSpPr>
          <p:cxnSp>
            <p:nvCxnSpPr>
              <p:cNvPr id="918" name="Google Shape;918;p40">
                <a:extLst>
                  <a:ext uri="{FF2B5EF4-FFF2-40B4-BE49-F238E27FC236}">
                    <a16:creationId xmlns:a16="http://schemas.microsoft.com/office/drawing/2014/main" id="{B2A88BEA-6182-8983-6C11-39A6FDC35151}"/>
                  </a:ext>
                </a:extLst>
              </p:cNvPr>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a:extLst>
                  <a:ext uri="{FF2B5EF4-FFF2-40B4-BE49-F238E27FC236}">
                    <a16:creationId xmlns:a16="http://schemas.microsoft.com/office/drawing/2014/main" id="{6C375022-A01E-6E29-9C34-1A92598F5535}"/>
                  </a:ext>
                </a:extLst>
              </p:cNvPr>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a:extLst>
                <a:ext uri="{FF2B5EF4-FFF2-40B4-BE49-F238E27FC236}">
                  <a16:creationId xmlns:a16="http://schemas.microsoft.com/office/drawing/2014/main" id="{94D2FE56-36C2-B63D-D2F3-F65747EB0661}"/>
                </a:ext>
              </a:extLst>
            </p:cNvPr>
            <p:cNvGrpSpPr/>
            <p:nvPr/>
          </p:nvGrpSpPr>
          <p:grpSpPr>
            <a:xfrm>
              <a:off x="-766480" y="1564412"/>
              <a:ext cx="1561280" cy="136187"/>
              <a:chOff x="1754675" y="2824000"/>
              <a:chExt cx="4728285" cy="412439"/>
            </a:xfrm>
          </p:grpSpPr>
          <p:sp>
            <p:nvSpPr>
              <p:cNvPr id="921" name="Google Shape;921;p40">
                <a:extLst>
                  <a:ext uri="{FF2B5EF4-FFF2-40B4-BE49-F238E27FC236}">
                    <a16:creationId xmlns:a16="http://schemas.microsoft.com/office/drawing/2014/main" id="{08FC07BD-8531-061A-1CA5-21CEEB438FC6}"/>
                  </a:ext>
                </a:extLst>
              </p:cNvPr>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2" name="Google Shape;922;p40">
                <a:extLst>
                  <a:ext uri="{FF2B5EF4-FFF2-40B4-BE49-F238E27FC236}">
                    <a16:creationId xmlns:a16="http://schemas.microsoft.com/office/drawing/2014/main" id="{7DCD0A70-F718-B6EC-B793-13FAC3B64877}"/>
                  </a:ext>
                </a:extLst>
              </p:cNvPr>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a:extLst>
                <a:ext uri="{FF2B5EF4-FFF2-40B4-BE49-F238E27FC236}">
                  <a16:creationId xmlns:a16="http://schemas.microsoft.com/office/drawing/2014/main" id="{590FA815-3614-5C86-74AB-709F10C08585}"/>
                </a:ext>
              </a:extLst>
            </p:cNvPr>
            <p:cNvGrpSpPr/>
            <p:nvPr/>
          </p:nvGrpSpPr>
          <p:grpSpPr>
            <a:xfrm>
              <a:off x="-1431671" y="1201087"/>
              <a:ext cx="3070084" cy="102364"/>
              <a:chOff x="1779150" y="2604263"/>
              <a:chExt cx="3811875" cy="127113"/>
            </a:xfrm>
          </p:grpSpPr>
          <p:sp>
            <p:nvSpPr>
              <p:cNvPr id="924" name="Google Shape;924;p40">
                <a:extLst>
                  <a:ext uri="{FF2B5EF4-FFF2-40B4-BE49-F238E27FC236}">
                    <a16:creationId xmlns:a16="http://schemas.microsoft.com/office/drawing/2014/main" id="{E99E9B2E-7924-CE38-5EAC-74426335FEC4}"/>
                  </a:ext>
                </a:extLst>
              </p:cNvPr>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5" name="Google Shape;925;p40">
                <a:extLst>
                  <a:ext uri="{FF2B5EF4-FFF2-40B4-BE49-F238E27FC236}">
                    <a16:creationId xmlns:a16="http://schemas.microsoft.com/office/drawing/2014/main" id="{A97A2EE4-A284-868B-5B8F-C7580A75335F}"/>
                  </a:ext>
                </a:extLst>
              </p:cNvPr>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a:extLst>
                <a:ext uri="{FF2B5EF4-FFF2-40B4-BE49-F238E27FC236}">
                  <a16:creationId xmlns:a16="http://schemas.microsoft.com/office/drawing/2014/main" id="{6D74FF57-9B5E-A4C0-1407-0752CF841DC2}"/>
                </a:ext>
              </a:extLst>
            </p:cNvPr>
            <p:cNvGrpSpPr/>
            <p:nvPr/>
          </p:nvGrpSpPr>
          <p:grpSpPr>
            <a:xfrm>
              <a:off x="-856941" y="773805"/>
              <a:ext cx="2877996" cy="223763"/>
              <a:chOff x="1748550" y="2064750"/>
              <a:chExt cx="3573375" cy="277863"/>
            </a:xfrm>
          </p:grpSpPr>
          <p:sp>
            <p:nvSpPr>
              <p:cNvPr id="927" name="Google Shape;927;p40">
                <a:extLst>
                  <a:ext uri="{FF2B5EF4-FFF2-40B4-BE49-F238E27FC236}">
                    <a16:creationId xmlns:a16="http://schemas.microsoft.com/office/drawing/2014/main" id="{E80E2D85-8296-98FA-83B3-F436D6D0E1FC}"/>
                  </a:ext>
                </a:extLst>
              </p:cNvPr>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28" name="Google Shape;928;p40">
                <a:extLst>
                  <a:ext uri="{FF2B5EF4-FFF2-40B4-BE49-F238E27FC236}">
                    <a16:creationId xmlns:a16="http://schemas.microsoft.com/office/drawing/2014/main" id="{665ED905-D19C-4E18-2825-BE404FEBC949}"/>
                  </a:ext>
                </a:extLst>
              </p:cNvPr>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a:extLst>
                <a:ext uri="{FF2B5EF4-FFF2-40B4-BE49-F238E27FC236}">
                  <a16:creationId xmlns:a16="http://schemas.microsoft.com/office/drawing/2014/main" id="{8874798F-0612-E185-9B34-8F0F3DCD7DD8}"/>
                </a:ext>
              </a:extLst>
            </p:cNvPr>
            <p:cNvGrpSpPr/>
            <p:nvPr/>
          </p:nvGrpSpPr>
          <p:grpSpPr>
            <a:xfrm>
              <a:off x="-856882" y="656496"/>
              <a:ext cx="2430997" cy="185534"/>
              <a:chOff x="1748547" y="1392116"/>
              <a:chExt cx="5911958" cy="451312"/>
            </a:xfrm>
          </p:grpSpPr>
          <p:sp>
            <p:nvSpPr>
              <p:cNvPr id="930" name="Google Shape;930;p40">
                <a:extLst>
                  <a:ext uri="{FF2B5EF4-FFF2-40B4-BE49-F238E27FC236}">
                    <a16:creationId xmlns:a16="http://schemas.microsoft.com/office/drawing/2014/main" id="{5BC5C9ED-CB17-BDC3-5232-CA3D49B63DB3}"/>
                  </a:ext>
                </a:extLst>
              </p:cNvPr>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en-US"/>
              </a:p>
            </p:txBody>
          </p:sp>
          <p:sp>
            <p:nvSpPr>
              <p:cNvPr id="931" name="Google Shape;931;p40">
                <a:extLst>
                  <a:ext uri="{FF2B5EF4-FFF2-40B4-BE49-F238E27FC236}">
                    <a16:creationId xmlns:a16="http://schemas.microsoft.com/office/drawing/2014/main" id="{CEF1233B-71E7-ED94-2C51-71DA8D5DFFC2}"/>
                  </a:ext>
                </a:extLst>
              </p:cNvPr>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a:extLst>
                <a:ext uri="{FF2B5EF4-FFF2-40B4-BE49-F238E27FC236}">
                  <a16:creationId xmlns:a16="http://schemas.microsoft.com/office/drawing/2014/main" id="{FA248AEF-C543-E489-D6DE-3529C1372722}"/>
                </a:ext>
              </a:extLst>
            </p:cNvPr>
            <p:cNvGrpSpPr/>
            <p:nvPr/>
          </p:nvGrpSpPr>
          <p:grpSpPr>
            <a:xfrm>
              <a:off x="-842187" y="1064790"/>
              <a:ext cx="3010303" cy="45661"/>
              <a:chOff x="1766900" y="2869225"/>
              <a:chExt cx="3737650" cy="56700"/>
            </a:xfrm>
          </p:grpSpPr>
          <p:cxnSp>
            <p:nvCxnSpPr>
              <p:cNvPr id="933" name="Google Shape;933;p40">
                <a:extLst>
                  <a:ext uri="{FF2B5EF4-FFF2-40B4-BE49-F238E27FC236}">
                    <a16:creationId xmlns:a16="http://schemas.microsoft.com/office/drawing/2014/main" id="{91585173-EB55-4FC2-84E3-234205B4CD0B}"/>
                  </a:ext>
                </a:extLst>
              </p:cNvPr>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a:extLst>
                  <a:ext uri="{FF2B5EF4-FFF2-40B4-BE49-F238E27FC236}">
                    <a16:creationId xmlns:a16="http://schemas.microsoft.com/office/drawing/2014/main" id="{FB276B8C-0F7A-FF34-0A0A-86A0FAF60D2B}"/>
                  </a:ext>
                </a:extLst>
              </p:cNvPr>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93694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E4120B71-9401-25B0-0D14-CC63C37660AD}"/>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6F9598A7-2B98-6B65-A54B-70FE9A29C34D}"/>
              </a:ext>
            </a:extLst>
          </p:cNvPr>
          <p:cNvSpPr txBox="1">
            <a:spLocks noGrp="1"/>
          </p:cNvSpPr>
          <p:nvPr>
            <p:ph type="subTitle" idx="1"/>
          </p:nvPr>
        </p:nvSpPr>
        <p:spPr>
          <a:xfrm>
            <a:off x="1111799" y="1394869"/>
            <a:ext cx="3169200" cy="2353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Eventually you will want to have multiple versions of Python on your system, and you will want to manage them personally rather than relying on Anaconda.</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central repository for older Python versions is </a:t>
            </a:r>
            <a:r>
              <a:rPr lang="en" dirty="0" err="1"/>
              <a:t>python.org’s</a:t>
            </a:r>
            <a:r>
              <a:rPr lang="en" dirty="0"/>
              <a:t> downloads page:</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hlinkClick r:id="rId3"/>
              </a:rPr>
              <a:t>https://www.python.org/downloads/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Find and select your operating system at the top of the page.</a:t>
            </a:r>
            <a:endParaRPr dirty="0"/>
          </a:p>
        </p:txBody>
      </p:sp>
      <p:pic>
        <p:nvPicPr>
          <p:cNvPr id="11" name="Picture Placeholder 10" descr="A screenshot of a computer&#10;&#10;AI-generated content may be incorrect.">
            <a:extLst>
              <a:ext uri="{FF2B5EF4-FFF2-40B4-BE49-F238E27FC236}">
                <a16:creationId xmlns:a16="http://schemas.microsoft.com/office/drawing/2014/main" id="{723ED347-23D4-408F-2BEA-C06D5B8F2D8D}"/>
              </a:ext>
            </a:extLst>
          </p:cNvPr>
          <p:cNvPicPr>
            <a:picLocks noGrp="1" noChangeAspect="1"/>
          </p:cNvPicPr>
          <p:nvPr>
            <p:ph type="pic" idx="2"/>
          </p:nvPr>
        </p:nvPicPr>
        <p:blipFill rotWithShape="1">
          <a:blip r:embed="rId4"/>
          <a:srcRect l="-379" t="-428" r="16864" b="1894"/>
          <a:stretch/>
        </p:blipFill>
        <p:spPr>
          <a:xfrm>
            <a:off x="4263901" y="818972"/>
            <a:ext cx="3768300" cy="3200401"/>
          </a:xfrm>
        </p:spPr>
      </p:pic>
    </p:spTree>
    <p:extLst>
      <p:ext uri="{BB962C8B-B14F-4D97-AF65-F5344CB8AC3E}">
        <p14:creationId xmlns:p14="http://schemas.microsoft.com/office/powerpoint/2010/main" val="6804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DB3D1FCB-DB2C-0043-100D-2B83B4F2C127}"/>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9CAB5D8C-FC89-358D-8EAE-75A8486D0536}"/>
              </a:ext>
            </a:extLst>
          </p:cNvPr>
          <p:cNvSpPr txBox="1">
            <a:spLocks noGrp="1"/>
          </p:cNvSpPr>
          <p:nvPr>
            <p:ph type="subTitle" idx="1"/>
          </p:nvPr>
        </p:nvSpPr>
        <p:spPr>
          <a:xfrm>
            <a:off x="1103225" y="1982894"/>
            <a:ext cx="3169200" cy="1816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Mac OS, it is simplest to install a version of Python that has an available “universal installer”. Versions without the universal installer need to be installed through the command line, whereas the installer offers a graphical interface for Python installation.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following slides are for Mac OS. Windows will be covered afterwards.</a:t>
            </a:r>
            <a:endParaRPr dirty="0"/>
          </a:p>
        </p:txBody>
      </p:sp>
      <p:pic>
        <p:nvPicPr>
          <p:cNvPr id="16" name="Picture Placeholder 15" descr="A screenshot of a message&#10;&#10;AI-generated content may be incorrect.">
            <a:extLst>
              <a:ext uri="{FF2B5EF4-FFF2-40B4-BE49-F238E27FC236}">
                <a16:creationId xmlns:a16="http://schemas.microsoft.com/office/drawing/2014/main" id="{A265BEBC-326C-FBD1-A5BF-DACE661BD99A}"/>
              </a:ext>
            </a:extLst>
          </p:cNvPr>
          <p:cNvPicPr>
            <a:picLocks noGrp="1" noChangeAspect="1"/>
          </p:cNvPicPr>
          <p:nvPr>
            <p:ph type="pic" idx="2"/>
          </p:nvPr>
        </p:nvPicPr>
        <p:blipFill>
          <a:blip r:embed="rId3"/>
          <a:srcRect t="10439" b="10439"/>
          <a:stretch>
            <a:fillRect/>
          </a:stretch>
        </p:blipFill>
        <p:spPr/>
      </p:pic>
    </p:spTree>
    <p:extLst>
      <p:ext uri="{BB962C8B-B14F-4D97-AF65-F5344CB8AC3E}">
        <p14:creationId xmlns:p14="http://schemas.microsoft.com/office/powerpoint/2010/main" val="1107646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CBF43CB6-C6D4-75FB-2C9E-28591F42ABB0}"/>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4ECD1953-FB5C-F3CA-DBE2-6DD05FFC9AB9}"/>
              </a:ext>
            </a:extLst>
          </p:cNvPr>
          <p:cNvSpPr txBox="1">
            <a:spLocks noGrp="1"/>
          </p:cNvSpPr>
          <p:nvPr>
            <p:ph type="subTitle" idx="1"/>
          </p:nvPr>
        </p:nvSpPr>
        <p:spPr>
          <a:xfrm>
            <a:off x="1103275" y="2191597"/>
            <a:ext cx="2826937" cy="7603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you’ve downloaded the installer, double click on the .pkg file to start the installation process.</a:t>
            </a:r>
            <a:endParaRPr dirty="0"/>
          </a:p>
        </p:txBody>
      </p:sp>
      <p:pic>
        <p:nvPicPr>
          <p:cNvPr id="5" name="Picture Placeholder 4" descr="A screenshot of a computer&#10;&#10;AI-generated content may be incorrect.">
            <a:extLst>
              <a:ext uri="{FF2B5EF4-FFF2-40B4-BE49-F238E27FC236}">
                <a16:creationId xmlns:a16="http://schemas.microsoft.com/office/drawing/2014/main" id="{84E909CD-A541-A001-54CA-E76814BDD2C9}"/>
              </a:ext>
            </a:extLst>
          </p:cNvPr>
          <p:cNvPicPr>
            <a:picLocks noGrp="1" noChangeAspect="1"/>
          </p:cNvPicPr>
          <p:nvPr>
            <p:ph type="pic" idx="2"/>
          </p:nvPr>
        </p:nvPicPr>
        <p:blipFill rotWithShape="1">
          <a:blip r:embed="rId3"/>
          <a:srcRect t="-19548" r="3048" b="-15321"/>
          <a:stretch/>
        </p:blipFill>
        <p:spPr>
          <a:xfrm>
            <a:off x="4272425" y="613850"/>
            <a:ext cx="3768300" cy="3796800"/>
          </a:xfrm>
        </p:spPr>
      </p:pic>
    </p:spTree>
    <p:extLst>
      <p:ext uri="{BB962C8B-B14F-4D97-AF65-F5344CB8AC3E}">
        <p14:creationId xmlns:p14="http://schemas.microsoft.com/office/powerpoint/2010/main" val="3824528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A669FD6E-3415-ED3B-8076-AFC64D043BA7}"/>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0713DCA4-8B0E-0D47-1268-D8EC141923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pic>
        <p:nvPicPr>
          <p:cNvPr id="7" name="Picture 6" descr="A screenshot of a computer&#10;&#10;AI-generated content may be incorrect.">
            <a:extLst>
              <a:ext uri="{FF2B5EF4-FFF2-40B4-BE49-F238E27FC236}">
                <a16:creationId xmlns:a16="http://schemas.microsoft.com/office/drawing/2014/main" id="{8DBFB2EA-4194-8EE0-29C4-7F5D25683C3D}"/>
              </a:ext>
            </a:extLst>
          </p:cNvPr>
          <p:cNvPicPr>
            <a:picLocks noChangeAspect="1"/>
          </p:cNvPicPr>
          <p:nvPr/>
        </p:nvPicPr>
        <p:blipFill>
          <a:blip r:embed="rId3"/>
          <a:stretch>
            <a:fillRect/>
          </a:stretch>
        </p:blipFill>
        <p:spPr>
          <a:xfrm>
            <a:off x="1065970" y="1200647"/>
            <a:ext cx="4265843" cy="3267985"/>
          </a:xfrm>
          <a:prstGeom prst="rect">
            <a:avLst/>
          </a:prstGeom>
        </p:spPr>
      </p:pic>
      <p:sp>
        <p:nvSpPr>
          <p:cNvPr id="9" name="TextBox 8">
            <a:extLst>
              <a:ext uri="{FF2B5EF4-FFF2-40B4-BE49-F238E27FC236}">
                <a16:creationId xmlns:a16="http://schemas.microsoft.com/office/drawing/2014/main" id="{5FCE2470-1C48-9A33-CE2F-5F2707ACF167}"/>
              </a:ext>
            </a:extLst>
          </p:cNvPr>
          <p:cNvSpPr txBox="1"/>
          <p:nvPr/>
        </p:nvSpPr>
        <p:spPr>
          <a:xfrm>
            <a:off x="5899867" y="1200647"/>
            <a:ext cx="2679590" cy="1384995"/>
          </a:xfrm>
          <a:prstGeom prst="rect">
            <a:avLst/>
          </a:prstGeom>
          <a:noFill/>
        </p:spPr>
        <p:txBody>
          <a:bodyPr wrap="square" rtlCol="0">
            <a:spAutoFit/>
          </a:bodyPr>
          <a:lstStyle/>
          <a:p>
            <a:r>
              <a:rPr lang="en-US" sz="1200" dirty="0">
                <a:latin typeface="Barlow" pitchFamily="2" charset="77"/>
              </a:rPr>
              <a:t>Yes, I know it says “NOT recommended”. But we must check the box that says “Add Anaconda3 to my PATH environment variable, or it will be challenging to install virtual environments from our notebooks later in this workshop.</a:t>
            </a:r>
          </a:p>
        </p:txBody>
      </p:sp>
      <p:sp>
        <p:nvSpPr>
          <p:cNvPr id="10" name="TextBox 9">
            <a:extLst>
              <a:ext uri="{FF2B5EF4-FFF2-40B4-BE49-F238E27FC236}">
                <a16:creationId xmlns:a16="http://schemas.microsoft.com/office/drawing/2014/main" id="{BC5619E9-33B6-954E-833C-3A0B86B0285C}"/>
              </a:ext>
            </a:extLst>
          </p:cNvPr>
          <p:cNvSpPr txBox="1"/>
          <p:nvPr/>
        </p:nvSpPr>
        <p:spPr>
          <a:xfrm>
            <a:off x="5899867" y="2834639"/>
            <a:ext cx="2258171" cy="1384995"/>
          </a:xfrm>
          <a:prstGeom prst="rect">
            <a:avLst/>
          </a:prstGeom>
          <a:noFill/>
        </p:spPr>
        <p:txBody>
          <a:bodyPr wrap="square" rtlCol="0">
            <a:spAutoFit/>
          </a:bodyPr>
          <a:lstStyle/>
          <a:p>
            <a:r>
              <a:rPr lang="en-US" sz="1200" dirty="0">
                <a:latin typeface="Barlow" pitchFamily="2" charset="77"/>
              </a:rPr>
              <a:t>When you are done with the installation, then Windows will ask if you want to “Launch Anaconda Navigator” and “Getting Started with Anaconda Distribution”, </a:t>
            </a:r>
            <a:r>
              <a:rPr lang="en-US" sz="1200" b="1" dirty="0">
                <a:latin typeface="Barlow" pitchFamily="2" charset="77"/>
              </a:rPr>
              <a:t>uncheck both boxes</a:t>
            </a:r>
            <a:r>
              <a:rPr lang="en-US" sz="1200" dirty="0">
                <a:latin typeface="Barlow" pitchFamily="2" charset="77"/>
              </a:rPr>
              <a:t>. </a:t>
            </a:r>
          </a:p>
        </p:txBody>
      </p:sp>
    </p:spTree>
    <p:extLst>
      <p:ext uri="{BB962C8B-B14F-4D97-AF65-F5344CB8AC3E}">
        <p14:creationId xmlns:p14="http://schemas.microsoft.com/office/powerpoint/2010/main" val="1720371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2366BD4B-4952-84EA-EF51-DEED8C31A352}"/>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1ED47DD7-B3EA-90E2-6EFB-A44FD056FDE0}"/>
              </a:ext>
            </a:extLst>
          </p:cNvPr>
          <p:cNvSpPr txBox="1">
            <a:spLocks noGrp="1"/>
          </p:cNvSpPr>
          <p:nvPr>
            <p:ph type="subTitle" idx="1"/>
          </p:nvPr>
        </p:nvSpPr>
        <p:spPr>
          <a:xfrm>
            <a:off x="1103275" y="2191597"/>
            <a:ext cx="2826937" cy="7603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the installation process is complete, you will see the version listed in your Applications folder.</a:t>
            </a:r>
            <a:endParaRPr dirty="0"/>
          </a:p>
        </p:txBody>
      </p:sp>
      <p:pic>
        <p:nvPicPr>
          <p:cNvPr id="6" name="Picture Placeholder 5" descr="A screenshot of a computer&#10;&#10;AI-generated content may be incorrect.">
            <a:extLst>
              <a:ext uri="{FF2B5EF4-FFF2-40B4-BE49-F238E27FC236}">
                <a16:creationId xmlns:a16="http://schemas.microsoft.com/office/drawing/2014/main" id="{011B9FEC-B2DB-927F-30A9-1F70A3E306AA}"/>
              </a:ext>
            </a:extLst>
          </p:cNvPr>
          <p:cNvPicPr>
            <a:picLocks noGrp="1" noChangeAspect="1"/>
          </p:cNvPicPr>
          <p:nvPr>
            <p:ph type="pic" idx="2"/>
          </p:nvPr>
        </p:nvPicPr>
        <p:blipFill>
          <a:blip r:embed="rId3"/>
          <a:srcRect l="3317" r="3317"/>
          <a:stretch>
            <a:fillRect/>
          </a:stretch>
        </p:blipFill>
        <p:spPr/>
      </p:pic>
    </p:spTree>
    <p:extLst>
      <p:ext uri="{BB962C8B-B14F-4D97-AF65-F5344CB8AC3E}">
        <p14:creationId xmlns:p14="http://schemas.microsoft.com/office/powerpoint/2010/main" val="2382348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B206DFDE-5EDA-D15E-C94C-21404D9376EF}"/>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A15C94BF-76D9-D43E-2CBA-ECE05F7CD26D}"/>
              </a:ext>
            </a:extLst>
          </p:cNvPr>
          <p:cNvSpPr txBox="1">
            <a:spLocks noGrp="1"/>
          </p:cNvSpPr>
          <p:nvPr>
            <p:ph type="subTitle" idx="1"/>
          </p:nvPr>
        </p:nvSpPr>
        <p:spPr>
          <a:xfrm>
            <a:off x="2203647" y="2603025"/>
            <a:ext cx="5546090" cy="1700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can now check my $PATH variable. This is a file that my terminal consults when I issue command line commands. It looks in this file to find the programs that correspond to my commands. The location of the Python 3.10 executable files are now listed in my $PATH. Notice that when I use </a:t>
            </a:r>
            <a:r>
              <a:rPr lang="en-US" b="1" dirty="0"/>
              <a:t>python3</a:t>
            </a:r>
            <a:r>
              <a:rPr lang="en-US" dirty="0"/>
              <a:t> or </a:t>
            </a:r>
            <a:r>
              <a:rPr lang="en-US" b="1" dirty="0"/>
              <a:t>python3.10</a:t>
            </a:r>
            <a:r>
              <a:rPr lang="en-US" dirty="0"/>
              <a:t> the terminal will now use the version I just downloaded.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version is a clean, basic Python install without any of the bundled libraries that come with Anaconda. It is separate from your Anaconda install.</a:t>
            </a:r>
            <a:endParaRPr dirty="0"/>
          </a:p>
        </p:txBody>
      </p:sp>
      <p:pic>
        <p:nvPicPr>
          <p:cNvPr id="8" name="Picture 7" descr="A screenshot of a computer program&#10;&#10;AI-generated content may be incorrect.">
            <a:extLst>
              <a:ext uri="{FF2B5EF4-FFF2-40B4-BE49-F238E27FC236}">
                <a16:creationId xmlns:a16="http://schemas.microsoft.com/office/drawing/2014/main" id="{E917E884-995C-3CBD-0230-55E16E28A0F7}"/>
              </a:ext>
            </a:extLst>
          </p:cNvPr>
          <p:cNvPicPr>
            <a:picLocks noChangeAspect="1"/>
          </p:cNvPicPr>
          <p:nvPr/>
        </p:nvPicPr>
        <p:blipFill>
          <a:blip r:embed="rId3"/>
          <a:stretch>
            <a:fillRect/>
          </a:stretch>
        </p:blipFill>
        <p:spPr>
          <a:xfrm>
            <a:off x="2203647" y="840317"/>
            <a:ext cx="5546090" cy="1508389"/>
          </a:xfrm>
          <a:prstGeom prst="rect">
            <a:avLst/>
          </a:prstGeom>
        </p:spPr>
      </p:pic>
    </p:spTree>
    <p:extLst>
      <p:ext uri="{BB962C8B-B14F-4D97-AF65-F5344CB8AC3E}">
        <p14:creationId xmlns:p14="http://schemas.microsoft.com/office/powerpoint/2010/main" val="4482079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0D555560-70D5-0552-AAE9-C78AD629045A}"/>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B6DE2D28-CAD2-F25D-95D7-60B2CD64D466}"/>
              </a:ext>
            </a:extLst>
          </p:cNvPr>
          <p:cNvSpPr txBox="1">
            <a:spLocks noGrp="1"/>
          </p:cNvSpPr>
          <p:nvPr>
            <p:ph type="subTitle" idx="1"/>
          </p:nvPr>
        </p:nvSpPr>
        <p:spPr>
          <a:xfrm>
            <a:off x="1103275" y="1998557"/>
            <a:ext cx="2826937" cy="13237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install SSL certificates by double-clicking “Install Certificates” in your Python application folder. This helps ensure security when Python connects to the Internet, for example when downloading packages.</a:t>
            </a:r>
            <a:endParaRPr dirty="0"/>
          </a:p>
        </p:txBody>
      </p:sp>
      <p:pic>
        <p:nvPicPr>
          <p:cNvPr id="10" name="Picture Placeholder 9" descr="A screenshot of a computer&#10;&#10;AI-generated content may be incorrect.">
            <a:extLst>
              <a:ext uri="{FF2B5EF4-FFF2-40B4-BE49-F238E27FC236}">
                <a16:creationId xmlns:a16="http://schemas.microsoft.com/office/drawing/2014/main" id="{2A570C0D-8170-050D-9CBF-FC37214494CE}"/>
              </a:ext>
            </a:extLst>
          </p:cNvPr>
          <p:cNvPicPr>
            <a:picLocks noGrp="1" noChangeAspect="1"/>
          </p:cNvPicPr>
          <p:nvPr>
            <p:ph type="pic" idx="2"/>
          </p:nvPr>
        </p:nvPicPr>
        <p:blipFill>
          <a:blip r:embed="rId3"/>
          <a:srcRect l="1261" r="1261"/>
          <a:stretch>
            <a:fillRect/>
          </a:stretch>
        </p:blipFill>
        <p:spPr/>
      </p:pic>
    </p:spTree>
    <p:extLst>
      <p:ext uri="{BB962C8B-B14F-4D97-AF65-F5344CB8AC3E}">
        <p14:creationId xmlns:p14="http://schemas.microsoft.com/office/powerpoint/2010/main" val="2546321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2ACA6643-91A9-C100-9F40-C7C4A4C3DC19}"/>
            </a:ext>
          </a:extLst>
        </p:cNvPr>
        <p:cNvGrpSpPr/>
        <p:nvPr/>
      </p:nvGrpSpPr>
      <p:grpSpPr>
        <a:xfrm>
          <a:off x="0" y="0"/>
          <a:ext cx="0" cy="0"/>
          <a:chOff x="0" y="0"/>
          <a:chExt cx="0" cy="0"/>
        </a:xfrm>
      </p:grpSpPr>
      <p:sp>
        <p:nvSpPr>
          <p:cNvPr id="954" name="Google Shape;954;p43">
            <a:extLst>
              <a:ext uri="{FF2B5EF4-FFF2-40B4-BE49-F238E27FC236}">
                <a16:creationId xmlns:a16="http://schemas.microsoft.com/office/drawing/2014/main" id="{3714CE8C-075D-4913-7D51-11A3B5245365}"/>
              </a:ext>
            </a:extLst>
          </p:cNvPr>
          <p:cNvSpPr txBox="1">
            <a:spLocks noGrp="1"/>
          </p:cNvSpPr>
          <p:nvPr>
            <p:ph type="subTitle" idx="1"/>
          </p:nvPr>
        </p:nvSpPr>
        <p:spPr>
          <a:xfrm>
            <a:off x="4869044" y="2957979"/>
            <a:ext cx="2535600" cy="16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the virtual environment files are stored in the same folder as my python project, I will never be in any doubt as to which virtual environment I was using with this particular project.</a:t>
            </a:r>
            <a:endParaRPr dirty="0"/>
          </a:p>
        </p:txBody>
      </p:sp>
      <p:sp>
        <p:nvSpPr>
          <p:cNvPr id="955" name="Google Shape;955;p43">
            <a:extLst>
              <a:ext uri="{FF2B5EF4-FFF2-40B4-BE49-F238E27FC236}">
                <a16:creationId xmlns:a16="http://schemas.microsoft.com/office/drawing/2014/main" id="{46A46E73-53E8-61B1-1D76-FFE91A737877}"/>
              </a:ext>
            </a:extLst>
          </p:cNvPr>
          <p:cNvSpPr txBox="1">
            <a:spLocks noGrp="1"/>
          </p:cNvSpPr>
          <p:nvPr>
            <p:ph type="subTitle" idx="2"/>
          </p:nvPr>
        </p:nvSpPr>
        <p:spPr>
          <a:xfrm>
            <a:off x="1381760" y="2933854"/>
            <a:ext cx="2893198" cy="16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Notice here I have created a new folder called ”</a:t>
            </a:r>
            <a:r>
              <a:rPr lang="en" dirty="0" err="1"/>
              <a:t>my_dh_python_project</a:t>
            </a:r>
            <a:r>
              <a:rPr lang="en" dirty="0"/>
              <a:t>” , aimed at containing my new digital humanities project. I then navigate to that directory in my terminal. Then, I invoke python3.10 specifically, and create a virtual environment called “</a:t>
            </a:r>
            <a:r>
              <a:rPr lang="en" dirty="0" err="1"/>
              <a:t>dh_project</a:t>
            </a:r>
            <a:r>
              <a:rPr lang="en" dirty="0"/>
              <a:t>”. </a:t>
            </a:r>
            <a:endParaRPr dirty="0"/>
          </a:p>
        </p:txBody>
      </p:sp>
      <p:pic>
        <p:nvPicPr>
          <p:cNvPr id="4" name="Picture 3" descr="A screenshot of a computer&#10;&#10;AI-generated content may be incorrect.">
            <a:extLst>
              <a:ext uri="{FF2B5EF4-FFF2-40B4-BE49-F238E27FC236}">
                <a16:creationId xmlns:a16="http://schemas.microsoft.com/office/drawing/2014/main" id="{EDD1EF53-8DAE-53F5-CB77-E95A3126380C}"/>
              </a:ext>
            </a:extLst>
          </p:cNvPr>
          <p:cNvPicPr>
            <a:picLocks noChangeAspect="1"/>
          </p:cNvPicPr>
          <p:nvPr/>
        </p:nvPicPr>
        <p:blipFill>
          <a:blip r:embed="rId3"/>
          <a:stretch>
            <a:fillRect/>
          </a:stretch>
        </p:blipFill>
        <p:spPr>
          <a:xfrm>
            <a:off x="1258886" y="592046"/>
            <a:ext cx="7001194" cy="2075377"/>
          </a:xfrm>
          <a:prstGeom prst="rect">
            <a:avLst/>
          </a:prstGeom>
        </p:spPr>
      </p:pic>
    </p:spTree>
    <p:extLst>
      <p:ext uri="{BB962C8B-B14F-4D97-AF65-F5344CB8AC3E}">
        <p14:creationId xmlns:p14="http://schemas.microsoft.com/office/powerpoint/2010/main" val="4006115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DB4F87D-9F0A-FF4E-4CB8-3CB5C514A876}"/>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5EB0A229-C79A-43BD-0C12-CC9CDB7D9D8E}"/>
              </a:ext>
            </a:extLst>
          </p:cNvPr>
          <p:cNvSpPr txBox="1">
            <a:spLocks noGrp="1"/>
          </p:cNvSpPr>
          <p:nvPr>
            <p:ph type="subTitle" idx="1"/>
          </p:nvPr>
        </p:nvSpPr>
        <p:spPr>
          <a:xfrm>
            <a:off x="696875" y="1593156"/>
            <a:ext cx="2826937" cy="23498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this is a clean Python install, </a:t>
            </a:r>
            <a:r>
              <a:rPr lang="en-US" dirty="0" err="1"/>
              <a:t>Jupyter</a:t>
            </a:r>
            <a:r>
              <a:rPr lang="en-US" dirty="0"/>
              <a:t> Notebook is not included at first. Here, I activate my virtual environment by using </a:t>
            </a:r>
            <a:r>
              <a:rPr lang="en-US" b="1" dirty="0"/>
              <a:t>source</a:t>
            </a:r>
            <a:r>
              <a:rPr lang="en-US" dirty="0"/>
              <a:t> and the location of the activate script. But when I try to start a notebook, the terminal does not recognize the </a:t>
            </a:r>
            <a:r>
              <a:rPr lang="en-US" b="1" dirty="0" err="1"/>
              <a:t>jupyter</a:t>
            </a:r>
            <a:r>
              <a:rPr lang="en-US" dirty="0"/>
              <a:t> command. So, the first package I install is </a:t>
            </a:r>
            <a:r>
              <a:rPr lang="en-US" b="1" dirty="0"/>
              <a:t>notebook</a:t>
            </a:r>
            <a:r>
              <a:rPr lang="en-US" dirty="0"/>
              <a:t>. After the notebook package is done installing, I can open a notebook in my virtual environment.</a:t>
            </a:r>
            <a:endParaRPr dirty="0"/>
          </a:p>
        </p:txBody>
      </p:sp>
      <p:pic>
        <p:nvPicPr>
          <p:cNvPr id="5" name="Picture 4" descr="A screen shot of a computer code&#10;&#10;AI-generated content may be incorrect.">
            <a:extLst>
              <a:ext uri="{FF2B5EF4-FFF2-40B4-BE49-F238E27FC236}">
                <a16:creationId xmlns:a16="http://schemas.microsoft.com/office/drawing/2014/main" id="{1EF38D60-AF4F-228B-4A53-A8ED355B2710}"/>
              </a:ext>
            </a:extLst>
          </p:cNvPr>
          <p:cNvPicPr>
            <a:picLocks noChangeAspect="1"/>
          </p:cNvPicPr>
          <p:nvPr/>
        </p:nvPicPr>
        <p:blipFill>
          <a:blip r:embed="rId3"/>
          <a:stretch>
            <a:fillRect/>
          </a:stretch>
        </p:blipFill>
        <p:spPr>
          <a:xfrm>
            <a:off x="3930212" y="954078"/>
            <a:ext cx="5049520" cy="1278159"/>
          </a:xfrm>
          <a:prstGeom prst="rect">
            <a:avLst/>
          </a:prstGeom>
        </p:spPr>
      </p:pic>
      <p:pic>
        <p:nvPicPr>
          <p:cNvPr id="7" name="Picture 6" descr="A screen shot of a computer program&#10;&#10;AI-generated content may be incorrect.">
            <a:extLst>
              <a:ext uri="{FF2B5EF4-FFF2-40B4-BE49-F238E27FC236}">
                <a16:creationId xmlns:a16="http://schemas.microsoft.com/office/drawing/2014/main" id="{0E146D00-07B8-44FB-E95C-6395B3ACA448}"/>
              </a:ext>
            </a:extLst>
          </p:cNvPr>
          <p:cNvPicPr>
            <a:picLocks noChangeAspect="1"/>
          </p:cNvPicPr>
          <p:nvPr/>
        </p:nvPicPr>
        <p:blipFill>
          <a:blip r:embed="rId4"/>
          <a:stretch>
            <a:fillRect/>
          </a:stretch>
        </p:blipFill>
        <p:spPr>
          <a:xfrm>
            <a:off x="3930212" y="2664809"/>
            <a:ext cx="5049520" cy="1278159"/>
          </a:xfrm>
          <a:prstGeom prst="rect">
            <a:avLst/>
          </a:prstGeom>
        </p:spPr>
      </p:pic>
    </p:spTree>
    <p:extLst>
      <p:ext uri="{BB962C8B-B14F-4D97-AF65-F5344CB8AC3E}">
        <p14:creationId xmlns:p14="http://schemas.microsoft.com/office/powerpoint/2010/main" val="14511876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851AC23F-AF44-250D-3A59-166C32C82773}"/>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E9D43FBC-F7CD-3460-3E74-2E54D374CF96}"/>
              </a:ext>
            </a:extLst>
          </p:cNvPr>
          <p:cNvSpPr txBox="1">
            <a:spLocks noGrp="1"/>
          </p:cNvSpPr>
          <p:nvPr>
            <p:ph type="subTitle" idx="1"/>
          </p:nvPr>
        </p:nvSpPr>
        <p:spPr>
          <a:xfrm>
            <a:off x="1103275" y="2092748"/>
            <a:ext cx="2826937" cy="9580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Windows, go to </a:t>
            </a:r>
            <a:r>
              <a:rPr lang="en-US" dirty="0" err="1"/>
              <a:t>python.org</a:t>
            </a:r>
            <a:r>
              <a:rPr lang="en-US" dirty="0"/>
              <a:t>/downloads/windows. Select the version of Python you want to install.</a:t>
            </a:r>
          </a:p>
        </p:txBody>
      </p:sp>
      <p:pic>
        <p:nvPicPr>
          <p:cNvPr id="5" name="Picture Placeholder 4" descr="A screenshot of a computer&#10;&#10;AI-generated content may be incorrect.">
            <a:extLst>
              <a:ext uri="{FF2B5EF4-FFF2-40B4-BE49-F238E27FC236}">
                <a16:creationId xmlns:a16="http://schemas.microsoft.com/office/drawing/2014/main" id="{EB7A50FA-BF54-A188-058D-5B421430CF7C}"/>
              </a:ext>
            </a:extLst>
          </p:cNvPr>
          <p:cNvPicPr>
            <a:picLocks noGrp="1" noChangeAspect="1"/>
          </p:cNvPicPr>
          <p:nvPr>
            <p:ph type="pic" idx="2"/>
          </p:nvPr>
        </p:nvPicPr>
        <p:blipFill>
          <a:blip r:embed="rId3"/>
          <a:srcRect t="5450" b="5450"/>
          <a:stretch>
            <a:fillRect/>
          </a:stretch>
        </p:blipFill>
        <p:spPr/>
      </p:pic>
    </p:spTree>
    <p:extLst>
      <p:ext uri="{BB962C8B-B14F-4D97-AF65-F5344CB8AC3E}">
        <p14:creationId xmlns:p14="http://schemas.microsoft.com/office/powerpoint/2010/main" val="1278866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78CDDD9D-C08D-353D-B52C-89F21E5E68AE}"/>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9112B233-BF95-A712-92A6-A775EE56039B}"/>
              </a:ext>
            </a:extLst>
          </p:cNvPr>
          <p:cNvSpPr txBox="1">
            <a:spLocks noGrp="1"/>
          </p:cNvSpPr>
          <p:nvPr>
            <p:ph type="subTitle" idx="1"/>
          </p:nvPr>
        </p:nvSpPr>
        <p:spPr>
          <a:xfrm>
            <a:off x="666395" y="1515004"/>
            <a:ext cx="2826937" cy="21134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use the regular “Install Now” prompt as we do not need to customize the location and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this time, do not add </a:t>
            </a:r>
            <a:r>
              <a:rPr lang="en-US" dirty="0" err="1"/>
              <a:t>python.exe</a:t>
            </a:r>
            <a:r>
              <a:rPr lang="en-US" dirty="0"/>
              <a:t> to PATH. Windows comes with a utility program called the Python Launcher that we can use to manage different versions of Python, so we do not need to deal with the PATH environment variable for this purpose.</a:t>
            </a:r>
          </a:p>
        </p:txBody>
      </p:sp>
      <p:pic>
        <p:nvPicPr>
          <p:cNvPr id="6" name="Picture Placeholder 5" descr="A screenshot of a computer&#10;&#10;AI-generated content may be incorrect.">
            <a:extLst>
              <a:ext uri="{FF2B5EF4-FFF2-40B4-BE49-F238E27FC236}">
                <a16:creationId xmlns:a16="http://schemas.microsoft.com/office/drawing/2014/main" id="{520FA4ED-4895-BFCD-DE90-722CF35138AA}"/>
              </a:ext>
            </a:extLst>
          </p:cNvPr>
          <p:cNvPicPr>
            <a:picLocks noGrp="1" noChangeAspect="1"/>
          </p:cNvPicPr>
          <p:nvPr>
            <p:ph type="pic" idx="2"/>
          </p:nvPr>
        </p:nvPicPr>
        <p:blipFill>
          <a:blip r:embed="rId3"/>
          <a:srcRect l="18526" r="18526"/>
          <a:stretch>
            <a:fillRect/>
          </a:stretch>
        </p:blipFill>
        <p:spPr/>
      </p:pic>
    </p:spTree>
    <p:extLst>
      <p:ext uri="{BB962C8B-B14F-4D97-AF65-F5344CB8AC3E}">
        <p14:creationId xmlns:p14="http://schemas.microsoft.com/office/powerpoint/2010/main" val="4043854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FC4BE97-0BBD-8163-131F-C69A4B6EEC4E}"/>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0BEE8E79-A84A-9756-55E5-0018E4D21903}"/>
              </a:ext>
            </a:extLst>
          </p:cNvPr>
          <p:cNvSpPr txBox="1">
            <a:spLocks noGrp="1"/>
          </p:cNvSpPr>
          <p:nvPr>
            <p:ph type="subTitle" idx="1"/>
          </p:nvPr>
        </p:nvSpPr>
        <p:spPr>
          <a:xfrm>
            <a:off x="666395" y="1515004"/>
            <a:ext cx="2826937" cy="21134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our installation is done, we can open a PowerShell. The command </a:t>
            </a:r>
            <a:r>
              <a:rPr lang="en-US" b="1" dirty="0" err="1"/>
              <a:t>py</a:t>
            </a:r>
            <a:r>
              <a:rPr lang="en-US" b="1" dirty="0"/>
              <a:t> --version</a:t>
            </a:r>
            <a:r>
              <a:rPr lang="en-US" dirty="0"/>
              <a:t> tells us our default Python version. This is still 3.12.7, the version that was installed with Anaconda Navigator. But, if I type </a:t>
            </a:r>
            <a:r>
              <a:rPr lang="en-US" b="1" dirty="0" err="1"/>
              <a:t>py</a:t>
            </a:r>
            <a:r>
              <a:rPr lang="en-US" b="1" dirty="0"/>
              <a:t> --list</a:t>
            </a:r>
            <a:r>
              <a:rPr lang="en-US" dirty="0"/>
              <a:t>, I will see all the version of Python on my system. Now I can see that I also have 3.10 installed. I can also check the specific version of Python 3.10 that I have installed.</a:t>
            </a:r>
          </a:p>
        </p:txBody>
      </p:sp>
      <p:pic>
        <p:nvPicPr>
          <p:cNvPr id="10" name="Picture Placeholder 9" descr="A screenshot of a computer program&#10;&#10;AI-generated content may be incorrect.">
            <a:extLst>
              <a:ext uri="{FF2B5EF4-FFF2-40B4-BE49-F238E27FC236}">
                <a16:creationId xmlns:a16="http://schemas.microsoft.com/office/drawing/2014/main" id="{6F812E42-508A-BCAF-E8B3-912F6FFD36D2}"/>
              </a:ext>
            </a:extLst>
          </p:cNvPr>
          <p:cNvPicPr>
            <a:picLocks noGrp="1" noChangeAspect="1"/>
          </p:cNvPicPr>
          <p:nvPr>
            <p:ph type="pic" idx="2"/>
          </p:nvPr>
        </p:nvPicPr>
        <p:blipFill rotWithShape="1">
          <a:blip r:embed="rId3"/>
          <a:srcRect l="400" t="-1" r="2511" b="-2313"/>
          <a:stretch/>
        </p:blipFill>
        <p:spPr>
          <a:xfrm>
            <a:off x="4313065" y="1471515"/>
            <a:ext cx="3768300" cy="2200470"/>
          </a:xfrm>
        </p:spPr>
      </p:pic>
    </p:spTree>
    <p:extLst>
      <p:ext uri="{BB962C8B-B14F-4D97-AF65-F5344CB8AC3E}">
        <p14:creationId xmlns:p14="http://schemas.microsoft.com/office/powerpoint/2010/main" val="2218072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41869B6A-C57C-1F0A-E08C-9E560D39BB1B}"/>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78378933-5F24-DB10-E2D6-33960A5C99E0}"/>
              </a:ext>
            </a:extLst>
          </p:cNvPr>
          <p:cNvSpPr txBox="1">
            <a:spLocks noGrp="1"/>
          </p:cNvSpPr>
          <p:nvPr>
            <p:ph type="subTitle" idx="1"/>
          </p:nvPr>
        </p:nvSpPr>
        <p:spPr>
          <a:xfrm>
            <a:off x="666395" y="1515004"/>
            <a:ext cx="2826937" cy="21134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navigate to my Python projects directory, then I will create a new directory for my new digital humanities project. Then I will navigate into that directory.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going to create my virtual environment in the same folder as my project. This way I will always know what virtual environment I am supposed to run with this particular project.</a:t>
            </a:r>
          </a:p>
        </p:txBody>
      </p:sp>
      <p:pic>
        <p:nvPicPr>
          <p:cNvPr id="9" name="Picture Placeholder 8" descr="A screenshot of a computer&#10;&#10;AI-generated content may be incorrect.">
            <a:extLst>
              <a:ext uri="{FF2B5EF4-FFF2-40B4-BE49-F238E27FC236}">
                <a16:creationId xmlns:a16="http://schemas.microsoft.com/office/drawing/2014/main" id="{ED32E3AE-9751-C2E8-5EA7-B3346DDAF018}"/>
              </a:ext>
            </a:extLst>
          </p:cNvPr>
          <p:cNvPicPr>
            <a:picLocks noGrp="1" noChangeAspect="1"/>
          </p:cNvPicPr>
          <p:nvPr>
            <p:ph type="pic" idx="2"/>
          </p:nvPr>
        </p:nvPicPr>
        <p:blipFill rotWithShape="1">
          <a:blip r:embed="rId3"/>
          <a:srcRect l="-402" r="65" b="-13732"/>
          <a:stretch/>
        </p:blipFill>
        <p:spPr>
          <a:xfrm>
            <a:off x="4485785" y="849262"/>
            <a:ext cx="3768300" cy="3796800"/>
          </a:xfrm>
        </p:spPr>
      </p:pic>
    </p:spTree>
    <p:extLst>
      <p:ext uri="{BB962C8B-B14F-4D97-AF65-F5344CB8AC3E}">
        <p14:creationId xmlns:p14="http://schemas.microsoft.com/office/powerpoint/2010/main" val="4084402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1B948FF3-7309-653B-6DF9-A710044F1388}"/>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1D1F41AF-2722-A76A-4AD9-D7AC51E5B737}"/>
              </a:ext>
            </a:extLst>
          </p:cNvPr>
          <p:cNvSpPr txBox="1">
            <a:spLocks noGrp="1"/>
          </p:cNvSpPr>
          <p:nvPr>
            <p:ph type="subTitle" idx="1"/>
          </p:nvPr>
        </p:nvSpPr>
        <p:spPr>
          <a:xfrm>
            <a:off x="666395" y="1759532"/>
            <a:ext cx="2826937" cy="16244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can use my Python Launcher to specify version 3.10 and call on the </a:t>
            </a:r>
            <a:r>
              <a:rPr lang="en-US" dirty="0" err="1"/>
              <a:t>venv</a:t>
            </a:r>
            <a:r>
              <a:rPr lang="en-US" dirty="0"/>
              <a:t> module to create a virtual environment called </a:t>
            </a:r>
            <a:r>
              <a:rPr lang="en-US" dirty="0" err="1"/>
              <a:t>dh_project</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creating the environment, I note that there is a </a:t>
            </a:r>
            <a:r>
              <a:rPr lang="en-US" dirty="0" err="1"/>
              <a:t>dh_project</a:t>
            </a:r>
            <a:r>
              <a:rPr lang="en-US" dirty="0"/>
              <a:t> directory. It contains a Scripts folder. </a:t>
            </a:r>
          </a:p>
        </p:txBody>
      </p:sp>
      <p:pic>
        <p:nvPicPr>
          <p:cNvPr id="5" name="Picture Placeholder 4" descr="A screenshot of a computer screen&#10;&#10;AI-generated content may be incorrect.">
            <a:extLst>
              <a:ext uri="{FF2B5EF4-FFF2-40B4-BE49-F238E27FC236}">
                <a16:creationId xmlns:a16="http://schemas.microsoft.com/office/drawing/2014/main" id="{D9DF0FA9-5786-B29B-33FE-522A661A7476}"/>
              </a:ext>
            </a:extLst>
          </p:cNvPr>
          <p:cNvPicPr>
            <a:picLocks noGrp="1" noChangeAspect="1"/>
          </p:cNvPicPr>
          <p:nvPr>
            <p:ph type="pic" idx="2"/>
          </p:nvPr>
        </p:nvPicPr>
        <p:blipFill rotWithShape="1">
          <a:blip r:embed="rId3"/>
          <a:srcRect l="-315" t="-1743" r="-269" b="-789"/>
          <a:stretch/>
        </p:blipFill>
        <p:spPr>
          <a:xfrm>
            <a:off x="3890352" y="599440"/>
            <a:ext cx="5080928" cy="3561760"/>
          </a:xfrm>
        </p:spPr>
      </p:pic>
    </p:spTree>
    <p:extLst>
      <p:ext uri="{BB962C8B-B14F-4D97-AF65-F5344CB8AC3E}">
        <p14:creationId xmlns:p14="http://schemas.microsoft.com/office/powerpoint/2010/main" val="1998479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D2A26709-46A1-48DA-7F70-B633C07A7C2D}"/>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6B3B2E68-CFAA-26CB-70A5-00B28B385F9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sp>
        <p:nvSpPr>
          <p:cNvPr id="9" name="TextBox 8">
            <a:extLst>
              <a:ext uri="{FF2B5EF4-FFF2-40B4-BE49-F238E27FC236}">
                <a16:creationId xmlns:a16="http://schemas.microsoft.com/office/drawing/2014/main" id="{FEDECA7F-30FA-0BDE-BD09-BE8923986AB8}"/>
              </a:ext>
            </a:extLst>
          </p:cNvPr>
          <p:cNvSpPr txBox="1"/>
          <p:nvPr/>
        </p:nvSpPr>
        <p:spPr>
          <a:xfrm>
            <a:off x="5931672" y="1722540"/>
            <a:ext cx="2679590" cy="1754326"/>
          </a:xfrm>
          <a:prstGeom prst="rect">
            <a:avLst/>
          </a:prstGeom>
          <a:noFill/>
        </p:spPr>
        <p:txBody>
          <a:bodyPr wrap="square" rtlCol="0">
            <a:spAutoFit/>
          </a:bodyPr>
          <a:lstStyle/>
          <a:p>
            <a:r>
              <a:rPr lang="en-US" sz="1200" dirty="0">
                <a:latin typeface="Barlow" pitchFamily="2" charset="77"/>
              </a:rPr>
              <a:t>If using Windows, search for Anaconda Navigator in your search bar, right-click and select “Run as administrator”. This will allow you to open a terminal window from within your notebook, which will make it much easier to install and run virtual environments within your </a:t>
            </a:r>
            <a:r>
              <a:rPr lang="en-US" sz="1200" dirty="0" err="1">
                <a:latin typeface="Barlow" pitchFamily="2" charset="77"/>
              </a:rPr>
              <a:t>Jupyter</a:t>
            </a:r>
            <a:r>
              <a:rPr lang="en-US" sz="1200" dirty="0">
                <a:latin typeface="Barlow" pitchFamily="2" charset="77"/>
              </a:rPr>
              <a:t> Notebook programming environment.</a:t>
            </a:r>
          </a:p>
        </p:txBody>
      </p:sp>
      <p:pic>
        <p:nvPicPr>
          <p:cNvPr id="3" name="Picture 2" descr="A screenshot of a computer&#10;&#10;AI-generated content may be incorrect.">
            <a:extLst>
              <a:ext uri="{FF2B5EF4-FFF2-40B4-BE49-F238E27FC236}">
                <a16:creationId xmlns:a16="http://schemas.microsoft.com/office/drawing/2014/main" id="{90635594-7636-89D1-9640-671F5B711BF4}"/>
              </a:ext>
            </a:extLst>
          </p:cNvPr>
          <p:cNvPicPr>
            <a:picLocks noChangeAspect="1"/>
          </p:cNvPicPr>
          <p:nvPr/>
        </p:nvPicPr>
        <p:blipFill>
          <a:blip r:embed="rId3"/>
          <a:stretch>
            <a:fillRect/>
          </a:stretch>
        </p:blipFill>
        <p:spPr>
          <a:xfrm>
            <a:off x="866692" y="1017725"/>
            <a:ext cx="4556097" cy="3163956"/>
          </a:xfrm>
          <a:prstGeom prst="rect">
            <a:avLst/>
          </a:prstGeom>
        </p:spPr>
      </p:pic>
    </p:spTree>
    <p:extLst>
      <p:ext uri="{BB962C8B-B14F-4D97-AF65-F5344CB8AC3E}">
        <p14:creationId xmlns:p14="http://schemas.microsoft.com/office/powerpoint/2010/main" val="5390012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5C7AC6E3-BC97-133F-67F5-202149A27B18}"/>
            </a:ext>
          </a:extLst>
        </p:cNvPr>
        <p:cNvGrpSpPr/>
        <p:nvPr/>
      </p:nvGrpSpPr>
      <p:grpSpPr>
        <a:xfrm>
          <a:off x="0" y="0"/>
          <a:ext cx="0" cy="0"/>
          <a:chOff x="0" y="0"/>
          <a:chExt cx="0" cy="0"/>
        </a:xfrm>
      </p:grpSpPr>
      <p:sp>
        <p:nvSpPr>
          <p:cNvPr id="1178" name="Google Shape;1178;p50">
            <a:extLst>
              <a:ext uri="{FF2B5EF4-FFF2-40B4-BE49-F238E27FC236}">
                <a16:creationId xmlns:a16="http://schemas.microsoft.com/office/drawing/2014/main" id="{15EA1222-3F4A-9F7A-4230-4C0A5A11F7AD}"/>
              </a:ext>
            </a:extLst>
          </p:cNvPr>
          <p:cNvSpPr txBox="1">
            <a:spLocks noGrp="1"/>
          </p:cNvSpPr>
          <p:nvPr>
            <p:ph type="subTitle" idx="1"/>
          </p:nvPr>
        </p:nvSpPr>
        <p:spPr>
          <a:xfrm>
            <a:off x="1294315" y="1290320"/>
            <a:ext cx="2826937" cy="1790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Inside the Scripts folder is an </a:t>
            </a:r>
            <a:r>
              <a:rPr lang="en-US" b="1" dirty="0"/>
              <a:t>activate</a:t>
            </a:r>
            <a:r>
              <a:rPr lang="en-US" dirty="0"/>
              <a:t> 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activate my virtual environment, I run this script. Note that the prompt changes to let me know the environment is activated. I can now install </a:t>
            </a:r>
            <a:r>
              <a:rPr lang="en-US" dirty="0" err="1"/>
              <a:t>Jupyter</a:t>
            </a:r>
            <a:r>
              <a:rPr lang="en-US" dirty="0"/>
              <a:t> Notebook to this environment.</a:t>
            </a:r>
          </a:p>
        </p:txBody>
      </p:sp>
      <p:pic>
        <p:nvPicPr>
          <p:cNvPr id="6" name="Picture Placeholder 5" descr="A screen shot of a computer&#10;&#10;AI-generated content may be incorrect.">
            <a:extLst>
              <a:ext uri="{FF2B5EF4-FFF2-40B4-BE49-F238E27FC236}">
                <a16:creationId xmlns:a16="http://schemas.microsoft.com/office/drawing/2014/main" id="{250F1756-6B8B-EC0D-D52D-205FB33E58A8}"/>
              </a:ext>
            </a:extLst>
          </p:cNvPr>
          <p:cNvPicPr>
            <a:picLocks noGrp="1" noChangeAspect="1"/>
          </p:cNvPicPr>
          <p:nvPr>
            <p:ph type="pic" idx="2"/>
          </p:nvPr>
        </p:nvPicPr>
        <p:blipFill rotWithShape="1">
          <a:blip r:embed="rId3"/>
          <a:srcRect t="1417" b="-1630"/>
          <a:stretch/>
        </p:blipFill>
        <p:spPr>
          <a:xfrm>
            <a:off x="5022750" y="1290320"/>
            <a:ext cx="3768300" cy="1552628"/>
          </a:xfrm>
        </p:spPr>
      </p:pic>
      <p:pic>
        <p:nvPicPr>
          <p:cNvPr id="8" name="Picture 7">
            <a:extLst>
              <a:ext uri="{FF2B5EF4-FFF2-40B4-BE49-F238E27FC236}">
                <a16:creationId xmlns:a16="http://schemas.microsoft.com/office/drawing/2014/main" id="{DE7255FE-2E75-5F38-91AF-343AEEB8118C}"/>
              </a:ext>
            </a:extLst>
          </p:cNvPr>
          <p:cNvPicPr>
            <a:picLocks noChangeAspect="1"/>
          </p:cNvPicPr>
          <p:nvPr/>
        </p:nvPicPr>
        <p:blipFill>
          <a:blip r:embed="rId4"/>
          <a:stretch>
            <a:fillRect/>
          </a:stretch>
        </p:blipFill>
        <p:spPr>
          <a:xfrm>
            <a:off x="1294315" y="3399724"/>
            <a:ext cx="7574979" cy="624096"/>
          </a:xfrm>
          <a:prstGeom prst="rect">
            <a:avLst/>
          </a:prstGeom>
        </p:spPr>
      </p:pic>
    </p:spTree>
    <p:extLst>
      <p:ext uri="{BB962C8B-B14F-4D97-AF65-F5344CB8AC3E}">
        <p14:creationId xmlns:p14="http://schemas.microsoft.com/office/powerpoint/2010/main" val="17198549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E2B61183-29B6-F4DB-2779-232D9555E30C}"/>
            </a:ext>
          </a:extLst>
        </p:cNvPr>
        <p:cNvGrpSpPr/>
        <p:nvPr/>
      </p:nvGrpSpPr>
      <p:grpSpPr>
        <a:xfrm>
          <a:off x="0" y="0"/>
          <a:ext cx="0" cy="0"/>
          <a:chOff x="0" y="0"/>
          <a:chExt cx="0" cy="0"/>
        </a:xfrm>
      </p:grpSpPr>
      <p:sp>
        <p:nvSpPr>
          <p:cNvPr id="2" name="Google Shape;1178;p50">
            <a:extLst>
              <a:ext uri="{FF2B5EF4-FFF2-40B4-BE49-F238E27FC236}">
                <a16:creationId xmlns:a16="http://schemas.microsoft.com/office/drawing/2014/main" id="{AE859419-75DE-4C43-6BB9-78C03B3B81E7}"/>
              </a:ext>
            </a:extLst>
          </p:cNvPr>
          <p:cNvSpPr txBox="1">
            <a:spLocks/>
          </p:cNvSpPr>
          <p:nvPr/>
        </p:nvSpPr>
        <p:spPr>
          <a:xfrm>
            <a:off x="995289" y="715618"/>
            <a:ext cx="3348602" cy="34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l"/>
            <a:r>
              <a:rPr lang="en-US" dirty="0"/>
              <a:t>At this point I can run my notebook with the command </a:t>
            </a:r>
            <a:r>
              <a:rPr lang="en-US" b="1" dirty="0" err="1"/>
              <a:t>jupyter</a:t>
            </a:r>
            <a:r>
              <a:rPr lang="en-US" b="1" dirty="0"/>
              <a:t> notebook .</a:t>
            </a:r>
          </a:p>
          <a:p>
            <a:pPr marL="0" indent="0" algn="l"/>
            <a:endParaRPr lang="en-US" b="1" dirty="0"/>
          </a:p>
          <a:p>
            <a:pPr marL="0" indent="0" algn="l"/>
            <a:r>
              <a:rPr lang="en-US" dirty="0"/>
              <a:t>However, it is common in Windows systems for notebook to fail to start due to an error in file permissions. You will see in the command line output that permission was denied, and a location such as C:\Users\username\</a:t>
            </a:r>
            <a:r>
              <a:rPr lang="en-US" dirty="0" err="1"/>
              <a:t>AppData</a:t>
            </a:r>
            <a:r>
              <a:rPr lang="en-US" dirty="0"/>
              <a:t>\Roaming\</a:t>
            </a:r>
            <a:r>
              <a:rPr lang="en-US" dirty="0" err="1"/>
              <a:t>jupyter</a:t>
            </a:r>
            <a:r>
              <a:rPr lang="en-US" dirty="0"/>
              <a:t>\runtime\jpserver-1234-open.html.</a:t>
            </a:r>
          </a:p>
          <a:p>
            <a:pPr marL="0" indent="0" algn="l"/>
            <a:endParaRPr lang="en-US" dirty="0"/>
          </a:p>
          <a:p>
            <a:pPr marL="0" indent="0" algn="l"/>
            <a:r>
              <a:rPr lang="en-US" dirty="0"/>
              <a:t>Copy this path -- starting only from the drive letter C: and ignoring anything before that such as file://</a:t>
            </a:r>
          </a:p>
          <a:p>
            <a:pPr marL="0" indent="0" algn="l"/>
            <a:endParaRPr lang="en-US" dirty="0"/>
          </a:p>
          <a:p>
            <a:pPr marL="0" indent="0" algn="l"/>
            <a:r>
              <a:rPr lang="en-US" dirty="0"/>
              <a:t>Open a Windows File Explorer and paste in this path.</a:t>
            </a:r>
          </a:p>
        </p:txBody>
      </p:sp>
      <p:pic>
        <p:nvPicPr>
          <p:cNvPr id="9" name="Picture 8" descr="A screenshot of a computer&#10;&#10;AI-generated content may be incorrect.">
            <a:extLst>
              <a:ext uri="{FF2B5EF4-FFF2-40B4-BE49-F238E27FC236}">
                <a16:creationId xmlns:a16="http://schemas.microsoft.com/office/drawing/2014/main" id="{1BCF9AEA-9FD0-6B3F-23CB-9810E745FCB1}"/>
              </a:ext>
            </a:extLst>
          </p:cNvPr>
          <p:cNvPicPr>
            <a:picLocks noChangeAspect="1"/>
          </p:cNvPicPr>
          <p:nvPr/>
        </p:nvPicPr>
        <p:blipFill>
          <a:blip r:embed="rId3"/>
          <a:stretch>
            <a:fillRect/>
          </a:stretch>
        </p:blipFill>
        <p:spPr>
          <a:xfrm>
            <a:off x="4800110" y="538479"/>
            <a:ext cx="3348602" cy="3808679"/>
          </a:xfrm>
          <a:prstGeom prst="rect">
            <a:avLst/>
          </a:prstGeom>
        </p:spPr>
      </p:pic>
    </p:spTree>
    <p:extLst>
      <p:ext uri="{BB962C8B-B14F-4D97-AF65-F5344CB8AC3E}">
        <p14:creationId xmlns:p14="http://schemas.microsoft.com/office/powerpoint/2010/main" val="135015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C52A9A0E-B2CF-380E-45EB-9A243E82E471}"/>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CD261C68-EC33-7876-E600-E463CF688FF3}"/>
              </a:ext>
            </a:extLst>
          </p:cNvPr>
          <p:cNvPicPr>
            <a:picLocks noChangeAspect="1"/>
          </p:cNvPicPr>
          <p:nvPr/>
        </p:nvPicPr>
        <p:blipFill rotWithShape="1">
          <a:blip r:embed="rId3"/>
          <a:srcRect b="35682"/>
          <a:stretch/>
        </p:blipFill>
        <p:spPr>
          <a:xfrm>
            <a:off x="268749" y="1580985"/>
            <a:ext cx="3880301" cy="2838615"/>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4686FA01-9E24-1270-323E-F990F44DFE8E}"/>
              </a:ext>
            </a:extLst>
          </p:cNvPr>
          <p:cNvPicPr>
            <a:picLocks noChangeAspect="1"/>
          </p:cNvPicPr>
          <p:nvPr/>
        </p:nvPicPr>
        <p:blipFill>
          <a:blip r:embed="rId4"/>
          <a:stretch>
            <a:fillRect/>
          </a:stretch>
        </p:blipFill>
        <p:spPr>
          <a:xfrm>
            <a:off x="4572000" y="386080"/>
            <a:ext cx="3887851" cy="4033520"/>
          </a:xfrm>
          <a:prstGeom prst="rect">
            <a:avLst/>
          </a:prstGeom>
        </p:spPr>
      </p:pic>
      <p:sp>
        <p:nvSpPr>
          <p:cNvPr id="12" name="TextBox 11">
            <a:extLst>
              <a:ext uri="{FF2B5EF4-FFF2-40B4-BE49-F238E27FC236}">
                <a16:creationId xmlns:a16="http://schemas.microsoft.com/office/drawing/2014/main" id="{39E1D030-0B5C-3BF6-CE57-06DC9191994F}"/>
              </a:ext>
            </a:extLst>
          </p:cNvPr>
          <p:cNvSpPr txBox="1"/>
          <p:nvPr/>
        </p:nvSpPr>
        <p:spPr>
          <a:xfrm>
            <a:off x="1757680" y="579120"/>
            <a:ext cx="2391370" cy="830997"/>
          </a:xfrm>
          <a:prstGeom prst="rect">
            <a:avLst/>
          </a:prstGeom>
          <a:noFill/>
        </p:spPr>
        <p:txBody>
          <a:bodyPr wrap="square" rtlCol="0">
            <a:spAutoFit/>
          </a:bodyPr>
          <a:lstStyle/>
          <a:p>
            <a:r>
              <a:rPr lang="en-US" sz="1200" dirty="0">
                <a:latin typeface="Barlow" pitchFamily="2" charset="77"/>
              </a:rPr>
              <a:t>Select the </a:t>
            </a:r>
            <a:r>
              <a:rPr lang="en-US" sz="1200" dirty="0" err="1">
                <a:latin typeface="Barlow" pitchFamily="2" charset="77"/>
              </a:rPr>
              <a:t>jupyter</a:t>
            </a:r>
            <a:r>
              <a:rPr lang="en-US" sz="1200" dirty="0">
                <a:latin typeface="Barlow" pitchFamily="2" charset="77"/>
              </a:rPr>
              <a:t> folder. Right click on the runtime folder. Select Properties -&gt; Security. Click Edit to change permissions.</a:t>
            </a:r>
          </a:p>
        </p:txBody>
      </p:sp>
    </p:spTree>
    <p:extLst>
      <p:ext uri="{BB962C8B-B14F-4D97-AF65-F5344CB8AC3E}">
        <p14:creationId xmlns:p14="http://schemas.microsoft.com/office/powerpoint/2010/main" val="30744122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47CED102-EE56-A711-FB8E-AD48153DB68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F59A71E-EF13-4090-7A3D-806669EC71AD}"/>
              </a:ext>
            </a:extLst>
          </p:cNvPr>
          <p:cNvSpPr txBox="1"/>
          <p:nvPr/>
        </p:nvSpPr>
        <p:spPr>
          <a:xfrm>
            <a:off x="846210" y="2156251"/>
            <a:ext cx="2391370" cy="830997"/>
          </a:xfrm>
          <a:prstGeom prst="rect">
            <a:avLst/>
          </a:prstGeom>
          <a:noFill/>
        </p:spPr>
        <p:txBody>
          <a:bodyPr wrap="square" rtlCol="0">
            <a:spAutoFit/>
          </a:bodyPr>
          <a:lstStyle/>
          <a:p>
            <a:r>
              <a:rPr lang="en-US" sz="1200" dirty="0">
                <a:latin typeface="Barlow" pitchFamily="2" charset="77"/>
              </a:rPr>
              <a:t>Select Everyone and then click Allow Full control and OK.  If you get any error warnings just click Continue.</a:t>
            </a:r>
          </a:p>
        </p:txBody>
      </p:sp>
      <p:pic>
        <p:nvPicPr>
          <p:cNvPr id="3" name="Picture 2" descr="A screenshot of a computer&#10;&#10;AI-generated content may be incorrect.">
            <a:extLst>
              <a:ext uri="{FF2B5EF4-FFF2-40B4-BE49-F238E27FC236}">
                <a16:creationId xmlns:a16="http://schemas.microsoft.com/office/drawing/2014/main" id="{18B5216F-A968-E654-79F5-F40B510CF143}"/>
              </a:ext>
            </a:extLst>
          </p:cNvPr>
          <p:cNvPicPr>
            <a:picLocks noChangeAspect="1"/>
          </p:cNvPicPr>
          <p:nvPr/>
        </p:nvPicPr>
        <p:blipFill>
          <a:blip r:embed="rId3"/>
          <a:stretch>
            <a:fillRect/>
          </a:stretch>
        </p:blipFill>
        <p:spPr>
          <a:xfrm>
            <a:off x="4149050" y="158915"/>
            <a:ext cx="4280820" cy="4419600"/>
          </a:xfrm>
          <a:prstGeom prst="rect">
            <a:avLst/>
          </a:prstGeom>
        </p:spPr>
      </p:pic>
    </p:spTree>
    <p:extLst>
      <p:ext uri="{BB962C8B-B14F-4D97-AF65-F5344CB8AC3E}">
        <p14:creationId xmlns:p14="http://schemas.microsoft.com/office/powerpoint/2010/main" val="941537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A30A54EC-71F6-7F9B-F5DF-3D411A63AF3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508D33E-95FE-8B05-7CEA-F8A4AB2F105B}"/>
              </a:ext>
            </a:extLst>
          </p:cNvPr>
          <p:cNvSpPr txBox="1"/>
          <p:nvPr/>
        </p:nvSpPr>
        <p:spPr>
          <a:xfrm>
            <a:off x="846210" y="2156251"/>
            <a:ext cx="2391370" cy="1015663"/>
          </a:xfrm>
          <a:prstGeom prst="rect">
            <a:avLst/>
          </a:prstGeom>
          <a:noFill/>
        </p:spPr>
        <p:txBody>
          <a:bodyPr wrap="square" rtlCol="0">
            <a:spAutoFit/>
          </a:bodyPr>
          <a:lstStyle/>
          <a:p>
            <a:r>
              <a:rPr lang="en-US" sz="1200" dirty="0">
                <a:latin typeface="Barlow" pitchFamily="2" charset="77"/>
              </a:rPr>
              <a:t>Full permissions for everyone on the Roaming\</a:t>
            </a:r>
            <a:r>
              <a:rPr lang="en-US" sz="1200" dirty="0" err="1">
                <a:latin typeface="Barlow" pitchFamily="2" charset="77"/>
              </a:rPr>
              <a:t>jupyter</a:t>
            </a:r>
            <a:r>
              <a:rPr lang="en-US" sz="1200" dirty="0">
                <a:latin typeface="Barlow" pitchFamily="2" charset="77"/>
              </a:rPr>
              <a:t>\runtime folder are now set. </a:t>
            </a:r>
          </a:p>
          <a:p>
            <a:endParaRPr lang="en-US" sz="1200" dirty="0">
              <a:latin typeface="Barlow" pitchFamily="2" charset="77"/>
            </a:endParaRPr>
          </a:p>
          <a:p>
            <a:r>
              <a:rPr lang="en-US" sz="1200" dirty="0">
                <a:latin typeface="Barlow" pitchFamily="2" charset="77"/>
              </a:rPr>
              <a:t>Click on Advanced.</a:t>
            </a:r>
          </a:p>
        </p:txBody>
      </p:sp>
      <p:pic>
        <p:nvPicPr>
          <p:cNvPr id="4" name="Picture 3" descr="A screenshot of a computer&#10;&#10;AI-generated content may be incorrect.">
            <a:extLst>
              <a:ext uri="{FF2B5EF4-FFF2-40B4-BE49-F238E27FC236}">
                <a16:creationId xmlns:a16="http://schemas.microsoft.com/office/drawing/2014/main" id="{E36B9E7E-41DC-1993-4D03-6C573080AC81}"/>
              </a:ext>
            </a:extLst>
          </p:cNvPr>
          <p:cNvPicPr>
            <a:picLocks noChangeAspect="1"/>
          </p:cNvPicPr>
          <p:nvPr/>
        </p:nvPicPr>
        <p:blipFill>
          <a:blip r:embed="rId3"/>
          <a:stretch>
            <a:fillRect/>
          </a:stretch>
        </p:blipFill>
        <p:spPr>
          <a:xfrm>
            <a:off x="4031725" y="457199"/>
            <a:ext cx="3943875" cy="4071731"/>
          </a:xfrm>
          <a:prstGeom prst="rect">
            <a:avLst/>
          </a:prstGeom>
        </p:spPr>
      </p:pic>
    </p:spTree>
    <p:extLst>
      <p:ext uri="{BB962C8B-B14F-4D97-AF65-F5344CB8AC3E}">
        <p14:creationId xmlns:p14="http://schemas.microsoft.com/office/powerpoint/2010/main" val="2584993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E8A36DC-EA74-9FAB-509F-B0070326D3B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5CCF795-D60B-80FC-347C-9B2E2669C088}"/>
              </a:ext>
            </a:extLst>
          </p:cNvPr>
          <p:cNvSpPr txBox="1"/>
          <p:nvPr/>
        </p:nvSpPr>
        <p:spPr>
          <a:xfrm>
            <a:off x="846210" y="2156251"/>
            <a:ext cx="2391370" cy="646331"/>
          </a:xfrm>
          <a:prstGeom prst="rect">
            <a:avLst/>
          </a:prstGeom>
          <a:noFill/>
        </p:spPr>
        <p:txBody>
          <a:bodyPr wrap="square" rtlCol="0">
            <a:spAutoFit/>
          </a:bodyPr>
          <a:lstStyle/>
          <a:p>
            <a:r>
              <a:rPr lang="en-US" sz="1200" dirty="0">
                <a:latin typeface="Barlow" pitchFamily="2" charset="77"/>
              </a:rPr>
              <a:t>Click on Enable inheritance. Click Apply and if you get any errors, click Continue.</a:t>
            </a:r>
          </a:p>
        </p:txBody>
      </p:sp>
      <p:pic>
        <p:nvPicPr>
          <p:cNvPr id="3" name="Picture 2" descr="A screenshot of a computer&#10;&#10;AI-generated content may be incorrect.">
            <a:extLst>
              <a:ext uri="{FF2B5EF4-FFF2-40B4-BE49-F238E27FC236}">
                <a16:creationId xmlns:a16="http://schemas.microsoft.com/office/drawing/2014/main" id="{E1C125B2-051E-3EFC-0DB4-50AA1B201286}"/>
              </a:ext>
            </a:extLst>
          </p:cNvPr>
          <p:cNvPicPr>
            <a:picLocks noChangeAspect="1"/>
          </p:cNvPicPr>
          <p:nvPr/>
        </p:nvPicPr>
        <p:blipFill>
          <a:blip r:embed="rId3"/>
          <a:stretch>
            <a:fillRect/>
          </a:stretch>
        </p:blipFill>
        <p:spPr>
          <a:xfrm>
            <a:off x="3962791" y="629920"/>
            <a:ext cx="4247138" cy="3606800"/>
          </a:xfrm>
          <a:prstGeom prst="rect">
            <a:avLst/>
          </a:prstGeom>
        </p:spPr>
      </p:pic>
    </p:spTree>
    <p:extLst>
      <p:ext uri="{BB962C8B-B14F-4D97-AF65-F5344CB8AC3E}">
        <p14:creationId xmlns:p14="http://schemas.microsoft.com/office/powerpoint/2010/main" val="9780966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C7508CA2-DA7C-7390-1AB2-5D0FA636F1A7}"/>
            </a:ext>
          </a:extLst>
        </p:cNvPr>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625681EE-A145-3D76-4520-6C67D7E4943B}"/>
              </a:ext>
            </a:extLst>
          </p:cNvPr>
          <p:cNvPicPr>
            <a:picLocks noChangeAspect="1"/>
          </p:cNvPicPr>
          <p:nvPr/>
        </p:nvPicPr>
        <p:blipFill>
          <a:blip r:embed="rId3"/>
          <a:stretch>
            <a:fillRect/>
          </a:stretch>
        </p:blipFill>
        <p:spPr>
          <a:xfrm>
            <a:off x="792480" y="925065"/>
            <a:ext cx="7772400" cy="1763044"/>
          </a:xfrm>
          <a:prstGeom prst="rect">
            <a:avLst/>
          </a:prstGeom>
        </p:spPr>
      </p:pic>
      <p:sp>
        <p:nvSpPr>
          <p:cNvPr id="4" name="TextBox 3">
            <a:extLst>
              <a:ext uri="{FF2B5EF4-FFF2-40B4-BE49-F238E27FC236}">
                <a16:creationId xmlns:a16="http://schemas.microsoft.com/office/drawing/2014/main" id="{F6405F90-C044-5DA1-0F20-D114AC7B7157}"/>
              </a:ext>
            </a:extLst>
          </p:cNvPr>
          <p:cNvSpPr txBox="1"/>
          <p:nvPr/>
        </p:nvSpPr>
        <p:spPr>
          <a:xfrm>
            <a:off x="1640840" y="3149600"/>
            <a:ext cx="6075680" cy="646331"/>
          </a:xfrm>
          <a:prstGeom prst="rect">
            <a:avLst/>
          </a:prstGeom>
          <a:noFill/>
        </p:spPr>
        <p:txBody>
          <a:bodyPr wrap="square" rtlCol="0">
            <a:spAutoFit/>
          </a:bodyPr>
          <a:lstStyle/>
          <a:p>
            <a:r>
              <a:rPr lang="en-US" sz="1200" dirty="0">
                <a:latin typeface="Barlow" pitchFamily="2" charset="77"/>
              </a:rPr>
              <a:t>You might need to restart your PowerShell. You can now activate your virtual environment and start </a:t>
            </a:r>
            <a:r>
              <a:rPr lang="en-US" sz="1200" dirty="0" err="1">
                <a:latin typeface="Barlow" pitchFamily="2" charset="77"/>
              </a:rPr>
              <a:t>Jupyter</a:t>
            </a:r>
            <a:r>
              <a:rPr lang="en-US" sz="1200" dirty="0">
                <a:latin typeface="Barlow" pitchFamily="2" charset="77"/>
              </a:rPr>
              <a:t> Notebook within your virtual environment. Permission will no longer be denied and your notebook will open normally.</a:t>
            </a:r>
          </a:p>
        </p:txBody>
      </p:sp>
    </p:spTree>
    <p:extLst>
      <p:ext uri="{BB962C8B-B14F-4D97-AF65-F5344CB8AC3E}">
        <p14:creationId xmlns:p14="http://schemas.microsoft.com/office/powerpoint/2010/main" val="133126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a:extLst>
            <a:ext uri="{FF2B5EF4-FFF2-40B4-BE49-F238E27FC236}">
              <a16:creationId xmlns:a16="http://schemas.microsoft.com/office/drawing/2014/main" id="{2904F6C7-E466-BDAF-F413-44A58FBCC76A}"/>
            </a:ext>
          </a:extLst>
        </p:cNvPr>
        <p:cNvGrpSpPr/>
        <p:nvPr/>
      </p:nvGrpSpPr>
      <p:grpSpPr>
        <a:xfrm>
          <a:off x="0" y="0"/>
          <a:ext cx="0" cy="0"/>
          <a:chOff x="0" y="0"/>
          <a:chExt cx="0" cy="0"/>
        </a:xfrm>
      </p:grpSpPr>
      <p:sp>
        <p:nvSpPr>
          <p:cNvPr id="939" name="Google Shape;939;p41">
            <a:extLst>
              <a:ext uri="{FF2B5EF4-FFF2-40B4-BE49-F238E27FC236}">
                <a16:creationId xmlns:a16="http://schemas.microsoft.com/office/drawing/2014/main" id="{92FA097A-E2D7-9355-142B-2DFF869153E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INSTALLING ANACONDA NAVIGATOR</a:t>
            </a:r>
            <a:endParaRPr dirty="0"/>
          </a:p>
        </p:txBody>
      </p:sp>
      <p:sp>
        <p:nvSpPr>
          <p:cNvPr id="940" name="Google Shape;940;p41">
            <a:extLst>
              <a:ext uri="{FF2B5EF4-FFF2-40B4-BE49-F238E27FC236}">
                <a16:creationId xmlns:a16="http://schemas.microsoft.com/office/drawing/2014/main" id="{6C31519E-52BF-5A82-D45C-88DE4FB5C3FD}"/>
              </a:ext>
            </a:extLst>
          </p:cNvPr>
          <p:cNvSpPr txBox="1">
            <a:spLocks noGrp="1"/>
          </p:cNvSpPr>
          <p:nvPr>
            <p:ph type="subTitle" idx="1"/>
          </p:nvPr>
        </p:nvSpPr>
        <p:spPr>
          <a:xfrm>
            <a:off x="3051600" y="1939075"/>
            <a:ext cx="3040800" cy="186145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Anaconda will generally ask if you want to you want to update Navigator. This process can be a bit glitchy, so I recommend waiting to do that at a later time.</a:t>
            </a:r>
          </a:p>
          <a:p>
            <a:pPr marL="171450" lvl="0" indent="-171450" algn="l" rtl="0">
              <a:spcBef>
                <a:spcPts val="0"/>
              </a:spcBef>
              <a:spcAft>
                <a:spcPts val="0"/>
              </a:spcAft>
              <a:buFont typeface="Arial" panose="020B0604020202020204" pitchFamily="34" charset="0"/>
              <a:buChar char="•"/>
            </a:pPr>
            <a:r>
              <a:rPr lang="en-US" dirty="0"/>
              <a:t>Anaconda will also ask you to sign in for AI coding help. It can be quite insistent about this. Do not sign up for AI coding help.</a:t>
            </a:r>
          </a:p>
        </p:txBody>
      </p:sp>
    </p:spTree>
    <p:extLst>
      <p:ext uri="{BB962C8B-B14F-4D97-AF65-F5344CB8AC3E}">
        <p14:creationId xmlns:p14="http://schemas.microsoft.com/office/powerpoint/2010/main" val="1833357515"/>
      </p:ext>
    </p:extLst>
  </p:cSld>
  <p:clrMapOvr>
    <a:masterClrMapping/>
  </p:clrMapOvr>
</p:sld>
</file>

<file path=ppt/theme/theme1.xml><?xml version="1.0" encoding="utf-8"?>
<a:theme xmlns:a="http://schemas.openxmlformats.org/drawingml/2006/main"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20003</TotalTime>
  <Words>5161</Words>
  <Application>Microsoft Macintosh PowerPoint</Application>
  <PresentationFormat>On-screen Show (16:9)</PresentationFormat>
  <Paragraphs>320</Paragraphs>
  <Slides>86</Slides>
  <Notes>85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Poppins ExtraBold</vt:lpstr>
      <vt:lpstr>Nunito Light</vt:lpstr>
      <vt:lpstr>Barlow</vt:lpstr>
      <vt:lpstr>Poppins Black</vt:lpstr>
      <vt:lpstr>Poppins</vt:lpstr>
      <vt:lpstr>Data Analytics Strategy Toolkit by Slidesgo</vt:lpstr>
      <vt:lpstr>TECHNICAL INTRODUCTION TO PYTHON</vt:lpstr>
      <vt:lpstr>TODAY’S WORKSHOP</vt:lpstr>
      <vt:lpstr>INSTALLING TOOLS</vt:lpstr>
      <vt:lpstr>SIGN UP FOR GITHUB</vt:lpstr>
      <vt:lpstr>ANACONDA NAVIGATOR</vt:lpstr>
      <vt:lpstr>INSTALLING ANACONDA NAVIGATOR</vt:lpstr>
      <vt:lpstr>INSTALLING ANACONDA NAVIGATOR</vt:lpstr>
      <vt:lpstr>INSTALLING ANACONDA NAVIGATOR</vt:lpstr>
      <vt:lpstr>INSTALLING ANACONDA NAVIGATOR</vt:lpstr>
      <vt:lpstr>USING JUPYTER NOTEBOOKS</vt:lpstr>
      <vt:lpstr>NOW WE HAVE JUPYTER NOTEBOOK</vt:lpstr>
      <vt:lpstr>PROBLEMS IN WINDOWS</vt:lpstr>
      <vt:lpstr>PROBLEMS IN WINDOWS</vt:lpstr>
      <vt:lpstr>PROBLEMS IN WINDOWS</vt:lpstr>
      <vt:lpstr>PROBLEMS IN WINDOWS</vt:lpstr>
      <vt:lpstr>JUPYTER NOTEBOOK INTERFACE</vt:lpstr>
      <vt:lpstr>AUTHORIZE YOUR TERMINAL</vt:lpstr>
      <vt:lpstr>CREATE A NOTEBOOK </vt:lpstr>
      <vt:lpstr>RENAME THE FILE</vt:lpstr>
      <vt:lpstr>LEARNING ABOUT NOTEBOOKS</vt:lpstr>
      <vt:lpstr>JUPYTER NOTEBOOK SHORTCUTS</vt:lpstr>
      <vt:lpstr>PowerPoint Presentation</vt:lpstr>
      <vt:lpstr>SHUTTING DOWN A NOTEBOOK</vt:lpstr>
      <vt:lpstr>SHUTTING DOWN A NOTEBOOK – PART 2</vt:lpstr>
      <vt:lpstr>OPENING AND CLOSING NOTEBOOKS FINDING USEFUL NOTEBOOKS ONLINE</vt:lpstr>
      <vt:lpstr>VIRTUAL ENVIRONMENTS</vt:lpstr>
      <vt:lpstr>PIP AND LIBRARIES</vt:lpstr>
      <vt:lpstr>3RD PARTY LIBRARIES</vt:lpstr>
      <vt:lpstr>NAVIGATOR ENVIRONMENTS</vt:lpstr>
      <vt:lpstr>CREATING AN ENVIRONMENT</vt:lpstr>
      <vt:lpstr>SELECTING AN ENVIRONMENT</vt:lpstr>
      <vt:lpstr>LAUNCHING A NOTEBOOK IN AN ENVIRONMENT</vt:lpstr>
      <vt:lpstr>OPENING A NOTEBOOK IN AN ENVIRONMENT</vt:lpstr>
      <vt:lpstr>INSTALLING PACKAGES</vt:lpstr>
      <vt:lpstr>INSTALLING PACKAGES</vt:lpstr>
      <vt:lpstr>USING AN ENVIRONMENT</vt:lpstr>
      <vt:lpstr>APPENDIX 1: VIRTUAL ENVIRONMENTS IN JUPYTER NOTEBOOKS</vt:lpstr>
      <vt:lpstr>XCODE TOOLS</vt:lpstr>
      <vt:lpstr>XCODE TOOLS</vt:lpstr>
      <vt:lpstr>XCODE TOOLS</vt:lpstr>
      <vt:lpstr>VIRTUAL ENVIRONMENTS IN JUPYTER NOTEBOOK</vt:lpstr>
      <vt:lpstr>VIRTUAL ENVIRONMENTS IN JUPYTER NOTEBOOK</vt:lpstr>
      <vt:lpstr>VIRTUAL ENVIRONMENTS IN JUPYTER NOTEBOOK: </vt:lpstr>
      <vt:lpstr>VIRTUAL ENVIRONMENTS IN JUPYTER NOTEBOOK </vt:lpstr>
      <vt:lpstr>VIRTUAL ENVIRONMENTS IN JUPYTER NOTEBOOK</vt:lpstr>
      <vt:lpstr>VIRTUAL ENVIRONMENTS IN JUPYTER NOTEBOOK</vt:lpstr>
      <vt:lpstr>VIRTUAL ENVIRONMENTS IN JUPYTER NOTEBOOK</vt:lpstr>
      <vt:lpstr>VIRTUAL ENVIRONMENTS IN JUPYTER NOTEBOOK</vt:lpstr>
      <vt:lpstr>VIRTUAL ENVIRONMENTS IN JUPYTER NOTEBOOK</vt:lpstr>
      <vt:lpstr>VIRTUAL ENVIRONMENTS IN JUPYTER NOTEBOOK</vt:lpstr>
      <vt:lpstr>APPENDIX 2: VIRTUAL ENVIRONMENTS THROUGH THE CLI</vt:lpstr>
      <vt:lpstr>VIRTUAL ENVIRONMENTS FOR POWER USERS: MAC OS</vt:lpstr>
      <vt:lpstr>VIRTUAL ENVIRONMENTS FOR POWER USERS: MAC OS</vt:lpstr>
      <vt:lpstr>VIRTUAL ENVIRONMENTS FOR POWER USERS: MAC OS</vt:lpstr>
      <vt:lpstr>VIRTUAL ENVIRONMENTS FOR POWER USERS: MAC OS</vt:lpstr>
      <vt:lpstr>VIRTUAL ENVIRONMENTS FOR POWER USERS: MAC OS</vt:lpstr>
      <vt:lpstr>VIRTUAL ENVIRONMENTS FOR POWER USERS: MAC OS</vt:lpstr>
      <vt:lpstr>VIRTUAL ENVIRONMENTS FOR POWER USERS: MAC OS</vt:lpstr>
      <vt:lpstr>VIRTUAL ENVIRONMENTS FOR POWER USERS: WINDOWS</vt:lpstr>
      <vt:lpstr>VIRTUAL ENVIRONMENTS FOR POWER USERS: WINDOWS</vt:lpstr>
      <vt:lpstr>VIRTUAL ENVIRONMENTS FOR POWER USERS: WINDOWS</vt:lpstr>
      <vt:lpstr>VIRTUAL ENVIRONMENTS FOR POWER USERS: WINDOWS</vt:lpstr>
      <vt:lpstr>VIRTUAL ENVIRONMENTS FOR POWER USERS: WINDOWS</vt:lpstr>
      <vt:lpstr>VIRTUAL ENVIRONMENTS FOR POWER USERS: WINDOWS</vt:lpstr>
      <vt:lpstr>VIRTUAL ENVIRONMENTS FOR POWER USERS: WINDOWS</vt:lpstr>
      <vt:lpstr>APPENDIX 3: INSTALLING MULTIPLE VERSIONS OF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Ruedas</cp:lastModifiedBy>
  <cp:revision>51</cp:revision>
  <dcterms:modified xsi:type="dcterms:W3CDTF">2025-02-20T22:31:09Z</dcterms:modified>
</cp:coreProperties>
</file>